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34"/>
  </p:notesMasterIdLst>
  <p:handoutMasterIdLst>
    <p:handoutMasterId r:id="rId35"/>
  </p:handoutMasterIdLst>
  <p:sldIdLst>
    <p:sldId id="292" r:id="rId5"/>
    <p:sldId id="297" r:id="rId6"/>
    <p:sldId id="301" r:id="rId7"/>
    <p:sldId id="309" r:id="rId8"/>
    <p:sldId id="300" r:id="rId9"/>
    <p:sldId id="312" r:id="rId10"/>
    <p:sldId id="313" r:id="rId11"/>
    <p:sldId id="314" r:id="rId12"/>
    <p:sldId id="315" r:id="rId13"/>
    <p:sldId id="308" r:id="rId14"/>
    <p:sldId id="316" r:id="rId15"/>
    <p:sldId id="306" r:id="rId16"/>
    <p:sldId id="317" r:id="rId17"/>
    <p:sldId id="299" r:id="rId18"/>
    <p:sldId id="310" r:id="rId19"/>
    <p:sldId id="311" r:id="rId20"/>
    <p:sldId id="302" r:id="rId21"/>
    <p:sldId id="294" r:id="rId22"/>
    <p:sldId id="320" r:id="rId23"/>
    <p:sldId id="326" r:id="rId24"/>
    <p:sldId id="303" r:id="rId25"/>
    <p:sldId id="318" r:id="rId26"/>
    <p:sldId id="321" r:id="rId27"/>
    <p:sldId id="322" r:id="rId28"/>
    <p:sldId id="323" r:id="rId29"/>
    <p:sldId id="324" r:id="rId30"/>
    <p:sldId id="325" r:id="rId31"/>
    <p:sldId id="319" r:id="rId32"/>
    <p:sldId id="293" r:id="rId33"/>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967"/>
    <a:srgbClr val="78A6AC"/>
    <a:srgbClr val="223A69"/>
    <a:srgbClr val="1C2E56"/>
    <a:srgbClr val="23406F"/>
    <a:srgbClr val="37A1CE"/>
    <a:srgbClr val="0C365F"/>
    <a:srgbClr val="003773"/>
    <a:srgbClr val="9DCB3A"/>
    <a:srgbClr val="EA17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autoAdjust="0"/>
    <p:restoredTop sz="94674" autoAdjust="0"/>
  </p:normalViewPr>
  <p:slideViewPr>
    <p:cSldViewPr snapToGrid="0">
      <p:cViewPr>
        <p:scale>
          <a:sx n="95" d="100"/>
          <a:sy n="95" d="100"/>
        </p:scale>
        <p:origin x="976" y="464"/>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11/10/25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11/10/25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11/10/25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11/10/25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11/10/25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11/10/25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11/10/25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11/10/25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11/10/25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11/10/25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11/10/25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11/10/25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11/10/25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884271" y="3841"/>
            <a:ext cx="139933" cy="6858000"/>
          </a:xfrm>
          <a:prstGeom prst="rect">
            <a:avLst/>
          </a:prstGeom>
          <a:solidFill>
            <a:srgbClr val="78A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solidFill>
                <a:srgbClr val="39A2CF"/>
              </a:solidFill>
            </a:endParaRPr>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11/10/25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7A78B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07440" y="-1345"/>
            <a:ext cx="139933" cy="6858000"/>
          </a:xfrm>
          <a:prstGeom prst="rect">
            <a:avLst/>
          </a:prstGeom>
          <a:solidFill>
            <a:srgbClr val="234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618BBB6B-2702-E908-77D9-9894165252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8424"/>
          <a:stretch/>
        </p:blipFill>
        <p:spPr>
          <a:xfrm>
            <a:off x="-150487" y="-9658"/>
            <a:ext cx="4988029"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11/10/25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11/10/25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11/10/25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11/10/25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11/10/25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11/10/25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11/10/25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11/10/25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015361" y="334882"/>
            <a:ext cx="7176639" cy="3227514"/>
          </a:xfrm>
        </p:spPr>
        <p:txBody>
          <a:bodyPr>
            <a:normAutofit/>
          </a:bodyPr>
          <a:lstStyle/>
          <a:p>
            <a:pPr algn="ctr"/>
            <a:r>
              <a:rPr lang="it-IT" dirty="0">
                <a:solidFill>
                  <a:srgbClr val="213967"/>
                </a:solidFill>
              </a:rPr>
              <a:t>Strumenti ad energia e suturatrici per il chirurgo d’urgenza</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015361" y="3981690"/>
            <a:ext cx="7176639" cy="2072679"/>
          </a:xfrm>
        </p:spPr>
        <p:txBody>
          <a:bodyPr>
            <a:normAutofit/>
          </a:bodyPr>
          <a:lstStyle/>
          <a:p>
            <a:pPr algn="ctr"/>
            <a:r>
              <a:rPr lang="it-IT" sz="2800" b="1" dirty="0">
                <a:solidFill>
                  <a:srgbClr val="78A6AC"/>
                </a:solidFill>
              </a:rPr>
              <a:t>Matteo Runfola</a:t>
            </a:r>
          </a:p>
          <a:p>
            <a:pPr algn="ctr"/>
            <a:r>
              <a:rPr lang="it-IT" sz="2200" b="1" dirty="0">
                <a:solidFill>
                  <a:srgbClr val="78A6AC"/>
                </a:solidFill>
              </a:rPr>
              <a:t>s.c. chirurgia generale e </a:t>
            </a:r>
            <a:r>
              <a:rPr lang="it-IT" sz="2200" b="1" dirty="0" err="1">
                <a:solidFill>
                  <a:srgbClr val="78A6AC"/>
                </a:solidFill>
              </a:rPr>
              <a:t>D’URGENZa</a:t>
            </a:r>
            <a:r>
              <a:rPr lang="it-IT" sz="2200" b="1" dirty="0">
                <a:solidFill>
                  <a:srgbClr val="78A6AC"/>
                </a:solidFill>
              </a:rPr>
              <a:t> </a:t>
            </a:r>
          </a:p>
          <a:p>
            <a:pPr algn="ctr"/>
            <a:r>
              <a:rPr lang="it-IT" sz="2200" b="1" dirty="0">
                <a:solidFill>
                  <a:srgbClr val="78A6AC"/>
                </a:solidFill>
              </a:rPr>
              <a:t>A.R.N.A.S «G. BROTZU»</a:t>
            </a:r>
          </a:p>
          <a:p>
            <a:pPr algn="ctr"/>
            <a:r>
              <a:rPr lang="it-IT" sz="2200" b="1" dirty="0" err="1">
                <a:solidFill>
                  <a:srgbClr val="78A6AC"/>
                </a:solidFill>
              </a:rPr>
              <a:t>cagliari</a:t>
            </a:r>
            <a:endParaRPr lang="it-IT" sz="2200" b="1" dirty="0">
              <a:solidFill>
                <a:srgbClr val="78A6AC"/>
              </a:solidFill>
            </a:endParaRP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A07C3-65EF-A4A8-3513-E6E32E72D532}"/>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2A283A53-A5A9-37E2-9B7F-CB32C9F91E98}"/>
              </a:ext>
            </a:extLst>
          </p:cNvPr>
          <p:cNvSpPr txBox="1">
            <a:spLocks/>
          </p:cNvSpPr>
          <p:nvPr/>
        </p:nvSpPr>
        <p:spPr>
          <a:xfrm>
            <a:off x="0" y="37841"/>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endParaRPr lang="it-IT" sz="2800" b="1" dirty="0">
              <a:solidFill>
                <a:srgbClr val="78A6AC"/>
              </a:solidFill>
            </a:endParaRPr>
          </a:p>
        </p:txBody>
      </p:sp>
      <p:sp>
        <p:nvSpPr>
          <p:cNvPr id="8" name="Sottotitolo 3">
            <a:extLst>
              <a:ext uri="{FF2B5EF4-FFF2-40B4-BE49-F238E27FC236}">
                <a16:creationId xmlns:a16="http://schemas.microsoft.com/office/drawing/2014/main" id="{DC697BD7-71DB-7F74-CDBC-07C58A3A3BDF}"/>
              </a:ext>
            </a:extLst>
          </p:cNvPr>
          <p:cNvSpPr txBox="1">
            <a:spLocks/>
          </p:cNvSpPr>
          <p:nvPr/>
        </p:nvSpPr>
        <p:spPr>
          <a:xfrm>
            <a:off x="152400" y="37842"/>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VLS nelle Urgenze Colorettali</a:t>
            </a:r>
          </a:p>
          <a:p>
            <a:pPr marL="0" indent="0" algn="ctr">
              <a:buNone/>
            </a:pPr>
            <a:endParaRPr lang="it-IT" sz="2800" b="1" dirty="0">
              <a:solidFill>
                <a:srgbClr val="78A6AC"/>
              </a:solidFill>
            </a:endParaRPr>
          </a:p>
        </p:txBody>
      </p:sp>
      <p:pic>
        <p:nvPicPr>
          <p:cNvPr id="11" name="Immagine 10" descr="Immagine che contiene testo, schermata, numero, Carattere&#10;&#10;Il contenuto generato dall'IA potrebbe non essere corretto.">
            <a:extLst>
              <a:ext uri="{FF2B5EF4-FFF2-40B4-BE49-F238E27FC236}">
                <a16:creationId xmlns:a16="http://schemas.microsoft.com/office/drawing/2014/main" id="{93AAC860-5EAD-D095-55EA-2FDDC614D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572477"/>
            <a:ext cx="9753600" cy="6162916"/>
          </a:xfrm>
          <a:prstGeom prst="rect">
            <a:avLst/>
          </a:prstGeom>
        </p:spPr>
      </p:pic>
    </p:spTree>
    <p:extLst>
      <p:ext uri="{BB962C8B-B14F-4D97-AF65-F5344CB8AC3E}">
        <p14:creationId xmlns:p14="http://schemas.microsoft.com/office/powerpoint/2010/main" val="4017780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79DAE-0A75-3BAC-88AD-86E40C7342A8}"/>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A129E73D-D2E8-3E12-3416-D7A02371C4AC}"/>
              </a:ext>
            </a:extLst>
          </p:cNvPr>
          <p:cNvSpPr txBox="1">
            <a:spLocks/>
          </p:cNvSpPr>
          <p:nvPr/>
        </p:nvSpPr>
        <p:spPr>
          <a:xfrm>
            <a:off x="0" y="37841"/>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endParaRPr lang="it-IT" sz="2800" b="1" dirty="0">
              <a:solidFill>
                <a:srgbClr val="78A6AC"/>
              </a:solidFill>
            </a:endParaRPr>
          </a:p>
        </p:txBody>
      </p:sp>
      <p:sp>
        <p:nvSpPr>
          <p:cNvPr id="8" name="Sottotitolo 3">
            <a:extLst>
              <a:ext uri="{FF2B5EF4-FFF2-40B4-BE49-F238E27FC236}">
                <a16:creationId xmlns:a16="http://schemas.microsoft.com/office/drawing/2014/main" id="{0FC50155-044A-CB34-3760-D417FB6E27EB}"/>
              </a:ext>
            </a:extLst>
          </p:cNvPr>
          <p:cNvSpPr txBox="1">
            <a:spLocks/>
          </p:cNvSpPr>
          <p:nvPr/>
        </p:nvSpPr>
        <p:spPr>
          <a:xfrm>
            <a:off x="152400" y="37842"/>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VLS nelle Urgenze Colorettali</a:t>
            </a:r>
          </a:p>
          <a:p>
            <a:pPr marL="0" indent="0" algn="ctr">
              <a:buNone/>
            </a:pPr>
            <a:endParaRPr lang="it-IT" sz="2800" b="1" dirty="0">
              <a:solidFill>
                <a:srgbClr val="78A6AC"/>
              </a:solidFill>
            </a:endParaRPr>
          </a:p>
        </p:txBody>
      </p:sp>
      <p:sp>
        <p:nvSpPr>
          <p:cNvPr id="3" name="CasellaDiTesto 2">
            <a:extLst>
              <a:ext uri="{FF2B5EF4-FFF2-40B4-BE49-F238E27FC236}">
                <a16:creationId xmlns:a16="http://schemas.microsoft.com/office/drawing/2014/main" id="{45E8A7DF-1857-832B-4C04-0C87ED639660}"/>
              </a:ext>
            </a:extLst>
          </p:cNvPr>
          <p:cNvSpPr txBox="1"/>
          <p:nvPr/>
        </p:nvSpPr>
        <p:spPr>
          <a:xfrm>
            <a:off x="797169" y="1289538"/>
            <a:ext cx="10585939" cy="3477875"/>
          </a:xfrm>
          <a:prstGeom prst="rect">
            <a:avLst/>
          </a:prstGeom>
          <a:noFill/>
        </p:spPr>
        <p:txBody>
          <a:bodyPr wrap="square">
            <a:spAutoFit/>
          </a:bodyPr>
          <a:lstStyle/>
          <a:p>
            <a:pPr>
              <a:buNone/>
            </a:pPr>
            <a:r>
              <a:rPr lang="it-IT" sz="2000" dirty="0">
                <a:solidFill>
                  <a:srgbClr val="213967"/>
                </a:solidFill>
              </a:rPr>
              <a:t>Quando il paziente è </a:t>
            </a:r>
            <a:r>
              <a:rPr lang="it-IT" sz="2000" b="1" dirty="0">
                <a:solidFill>
                  <a:srgbClr val="213967"/>
                </a:solidFill>
              </a:rPr>
              <a:t>stabile e gestito da équipe con competenza laparoscopica avanzata</a:t>
            </a:r>
            <a:r>
              <a:rPr lang="it-IT" sz="2000" dirty="0">
                <a:solidFill>
                  <a:srgbClr val="213967"/>
                </a:solidFill>
              </a:rPr>
              <a:t>, l’approccio </a:t>
            </a:r>
            <a:r>
              <a:rPr lang="it-IT" sz="2000" b="1" dirty="0">
                <a:solidFill>
                  <a:srgbClr val="213967"/>
                </a:solidFill>
              </a:rPr>
              <a:t>laparoscopico d’urgenza</a:t>
            </a:r>
            <a:r>
              <a:rPr lang="it-IT" sz="2000" dirty="0">
                <a:solidFill>
                  <a:srgbClr val="213967"/>
                </a:solidFill>
              </a:rPr>
              <a:t> offre:</a:t>
            </a:r>
          </a:p>
          <a:p>
            <a:pPr>
              <a:buNone/>
            </a:pPr>
            <a:endParaRPr lang="it-IT" sz="2000" dirty="0">
              <a:solidFill>
                <a:srgbClr val="213967"/>
              </a:solidFill>
            </a:endParaRPr>
          </a:p>
          <a:p>
            <a:pPr lvl="1">
              <a:buFont typeface="Arial" panose="020B0604020202020204" pitchFamily="34" charset="0"/>
              <a:buChar char="•"/>
            </a:pPr>
            <a:r>
              <a:rPr lang="it-IT" sz="2000" b="1" dirty="0">
                <a:solidFill>
                  <a:srgbClr val="213967"/>
                </a:solidFill>
              </a:rPr>
              <a:t>Mortalità e morbilità minori</a:t>
            </a:r>
            <a:r>
              <a:rPr lang="it-IT" sz="2000" dirty="0">
                <a:solidFill>
                  <a:srgbClr val="213967"/>
                </a:solidFill>
              </a:rPr>
              <a:t>, senza penalizzare leakage;</a:t>
            </a:r>
          </a:p>
          <a:p>
            <a:pPr lvl="1">
              <a:buFont typeface="Arial" panose="020B0604020202020204" pitchFamily="34" charset="0"/>
              <a:buChar char="•"/>
            </a:pPr>
            <a:r>
              <a:rPr lang="it-IT" sz="2000" b="1" dirty="0">
                <a:solidFill>
                  <a:srgbClr val="213967"/>
                </a:solidFill>
              </a:rPr>
              <a:t>LOS ridotto</a:t>
            </a:r>
            <a:r>
              <a:rPr lang="it-IT" sz="2000" dirty="0">
                <a:solidFill>
                  <a:srgbClr val="213967"/>
                </a:solidFill>
              </a:rPr>
              <a:t>, migliore recupero funzionale e riduzione di SSI;</a:t>
            </a:r>
          </a:p>
          <a:p>
            <a:pPr lvl="1">
              <a:buFont typeface="Arial" panose="020B0604020202020204" pitchFamily="34" charset="0"/>
              <a:buChar char="•"/>
            </a:pPr>
            <a:r>
              <a:rPr lang="it-IT" sz="2000" b="1" dirty="0" err="1">
                <a:solidFill>
                  <a:srgbClr val="213967"/>
                </a:solidFill>
              </a:rPr>
              <a:t>Oncologicamente</a:t>
            </a:r>
            <a:r>
              <a:rPr lang="it-IT" sz="2000" b="1" dirty="0">
                <a:solidFill>
                  <a:srgbClr val="213967"/>
                </a:solidFill>
              </a:rPr>
              <a:t> sicuro</a:t>
            </a:r>
            <a:r>
              <a:rPr lang="it-IT" sz="2000" dirty="0">
                <a:solidFill>
                  <a:srgbClr val="213967"/>
                </a:solidFill>
              </a:rPr>
              <a:t> per neoplasie del colon destro;</a:t>
            </a:r>
          </a:p>
          <a:p>
            <a:pPr lvl="1">
              <a:buFont typeface="Arial" panose="020B0604020202020204" pitchFamily="34" charset="0"/>
              <a:buChar char="•"/>
            </a:pPr>
            <a:r>
              <a:rPr lang="it-IT" sz="2000" b="1" dirty="0">
                <a:solidFill>
                  <a:srgbClr val="213967"/>
                </a:solidFill>
              </a:rPr>
              <a:t>Applicabile anche (in casi selezionati) di ischemia intestinale</a:t>
            </a:r>
            <a:r>
              <a:rPr lang="it-IT" sz="2000" dirty="0">
                <a:solidFill>
                  <a:srgbClr val="213967"/>
                </a:solidFill>
              </a:rPr>
              <a:t>.</a:t>
            </a:r>
          </a:p>
          <a:p>
            <a:pPr>
              <a:buNone/>
            </a:pPr>
            <a:br>
              <a:rPr lang="it-IT" sz="2000" dirty="0">
                <a:solidFill>
                  <a:srgbClr val="213967"/>
                </a:solidFill>
              </a:rPr>
            </a:br>
            <a:endParaRPr lang="it-IT" sz="2000" dirty="0">
              <a:solidFill>
                <a:srgbClr val="213967"/>
              </a:solidFill>
            </a:endParaRPr>
          </a:p>
          <a:p>
            <a:pPr>
              <a:buNone/>
            </a:pPr>
            <a:r>
              <a:rPr lang="it-IT" sz="2000" b="1" dirty="0">
                <a:solidFill>
                  <a:srgbClr val="213967"/>
                </a:solidFill>
              </a:rPr>
              <a:t>Le uniche circostanze dove l’open resta la scelta iniziale</a:t>
            </a:r>
            <a:r>
              <a:rPr lang="it-IT" sz="2000" dirty="0">
                <a:solidFill>
                  <a:srgbClr val="213967"/>
                </a:solidFill>
              </a:rPr>
              <a:t>: instabilità emodinamica, addome “</a:t>
            </a:r>
            <a:r>
              <a:rPr lang="it-IT" sz="2000" dirty="0" err="1">
                <a:solidFill>
                  <a:srgbClr val="213967"/>
                </a:solidFill>
              </a:rPr>
              <a:t>frozen</a:t>
            </a:r>
            <a:r>
              <a:rPr lang="it-IT" sz="2000" dirty="0">
                <a:solidFill>
                  <a:srgbClr val="213967"/>
                </a:solidFill>
              </a:rPr>
              <a:t>”, o scenario sepsi catastrofica. Tutto il resto è potenzialmente laparoscopico.</a:t>
            </a:r>
          </a:p>
        </p:txBody>
      </p:sp>
    </p:spTree>
    <p:extLst>
      <p:ext uri="{BB962C8B-B14F-4D97-AF65-F5344CB8AC3E}">
        <p14:creationId xmlns:p14="http://schemas.microsoft.com/office/powerpoint/2010/main" val="252646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EF46E-D3BC-11E7-36C3-705B9B3F2A70}"/>
            </a:ext>
          </a:extLst>
        </p:cNvPr>
        <p:cNvGrpSpPr/>
        <p:nvPr/>
      </p:nvGrpSpPr>
      <p:grpSpPr>
        <a:xfrm>
          <a:off x="0" y="0"/>
          <a:ext cx="0" cy="0"/>
          <a:chOff x="0" y="0"/>
          <a:chExt cx="0" cy="0"/>
        </a:xfrm>
      </p:grpSpPr>
      <p:grpSp>
        <p:nvGrpSpPr>
          <p:cNvPr id="15" name="Gruppo 14">
            <a:extLst>
              <a:ext uri="{FF2B5EF4-FFF2-40B4-BE49-F238E27FC236}">
                <a16:creationId xmlns:a16="http://schemas.microsoft.com/office/drawing/2014/main" id="{31027B3F-86B3-AB56-A448-17C6FC07C139}"/>
              </a:ext>
            </a:extLst>
          </p:cNvPr>
          <p:cNvGrpSpPr/>
          <p:nvPr/>
        </p:nvGrpSpPr>
        <p:grpSpPr>
          <a:xfrm>
            <a:off x="1376289" y="590351"/>
            <a:ext cx="8517987" cy="2188017"/>
            <a:chOff x="1645920" y="121430"/>
            <a:chExt cx="8900160" cy="2009846"/>
          </a:xfrm>
        </p:grpSpPr>
        <p:pic>
          <p:nvPicPr>
            <p:cNvPr id="10" name="Immagine 9">
              <a:extLst>
                <a:ext uri="{FF2B5EF4-FFF2-40B4-BE49-F238E27FC236}">
                  <a16:creationId xmlns:a16="http://schemas.microsoft.com/office/drawing/2014/main" id="{46A20F3A-20D6-501B-D047-01FBE77BC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920" y="121430"/>
              <a:ext cx="8900160" cy="1842479"/>
            </a:xfrm>
            <a:prstGeom prst="rect">
              <a:avLst/>
            </a:prstGeom>
          </p:spPr>
        </p:pic>
        <p:pic>
          <p:nvPicPr>
            <p:cNvPr id="12" name="Immagine 11">
              <a:extLst>
                <a:ext uri="{FF2B5EF4-FFF2-40B4-BE49-F238E27FC236}">
                  <a16:creationId xmlns:a16="http://schemas.microsoft.com/office/drawing/2014/main" id="{1F3C851C-934F-7A32-F8F0-1FCB3EB77654}"/>
                </a:ext>
              </a:extLst>
            </p:cNvPr>
            <p:cNvPicPr>
              <a:picLocks noChangeAspect="1"/>
            </p:cNvPicPr>
            <p:nvPr/>
          </p:nvPicPr>
          <p:blipFill>
            <a:blip r:embed="rId3">
              <a:extLst>
                <a:ext uri="{28A0092B-C50C-407E-A947-70E740481C1C}">
                  <a14:useLocalDpi xmlns:a14="http://schemas.microsoft.com/office/drawing/2010/main" val="0"/>
                </a:ext>
              </a:extLst>
            </a:blip>
            <a:srcRect t="-28208" r="53327"/>
            <a:stretch>
              <a:fillRect/>
            </a:stretch>
          </p:blipFill>
          <p:spPr>
            <a:xfrm>
              <a:off x="6392091" y="1345474"/>
              <a:ext cx="4153989" cy="785802"/>
            </a:xfrm>
            <a:prstGeom prst="rect">
              <a:avLst/>
            </a:prstGeom>
          </p:spPr>
        </p:pic>
      </p:grpSp>
      <p:grpSp>
        <p:nvGrpSpPr>
          <p:cNvPr id="19" name="Gruppo 18">
            <a:extLst>
              <a:ext uri="{FF2B5EF4-FFF2-40B4-BE49-F238E27FC236}">
                <a16:creationId xmlns:a16="http://schemas.microsoft.com/office/drawing/2014/main" id="{3A8E631C-BE91-9150-FCB7-D35736096CFD}"/>
              </a:ext>
            </a:extLst>
          </p:cNvPr>
          <p:cNvGrpSpPr/>
          <p:nvPr/>
        </p:nvGrpSpPr>
        <p:grpSpPr>
          <a:xfrm>
            <a:off x="2274275" y="3130061"/>
            <a:ext cx="6928339" cy="3001108"/>
            <a:chOff x="6869799" y="199933"/>
            <a:chExt cx="5106496" cy="2114482"/>
          </a:xfrm>
        </p:grpSpPr>
        <p:pic>
          <p:nvPicPr>
            <p:cNvPr id="14" name="Immagine 13" descr="Immagine che contiene testo, Carattere, bianco&#10;&#10;Il contenuto generato dall'IA potrebbe non essere corretto.">
              <a:extLst>
                <a:ext uri="{FF2B5EF4-FFF2-40B4-BE49-F238E27FC236}">
                  <a16:creationId xmlns:a16="http://schemas.microsoft.com/office/drawing/2014/main" id="{3B9BD678-1AE3-DDD5-F7B0-40C5F9034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9799" y="199933"/>
              <a:ext cx="5106496" cy="1354540"/>
            </a:xfrm>
            <a:prstGeom prst="rect">
              <a:avLst/>
            </a:prstGeom>
          </p:spPr>
        </p:pic>
        <p:pic>
          <p:nvPicPr>
            <p:cNvPr id="17" name="Immagine 16" descr="Immagine che contiene testo, Carattere, bianco, linea&#10;&#10;Il contenuto generato dall'IA potrebbe non essere corretto.">
              <a:extLst>
                <a:ext uri="{FF2B5EF4-FFF2-40B4-BE49-F238E27FC236}">
                  <a16:creationId xmlns:a16="http://schemas.microsoft.com/office/drawing/2014/main" id="{06BE4F26-1B20-E23A-2D3E-AE5DDF2FF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9799" y="1493513"/>
              <a:ext cx="5106496" cy="820902"/>
            </a:xfrm>
            <a:prstGeom prst="rect">
              <a:avLst/>
            </a:prstGeom>
          </p:spPr>
        </p:pic>
      </p:grpSp>
    </p:spTree>
    <p:extLst>
      <p:ext uri="{BB962C8B-B14F-4D97-AF65-F5344CB8AC3E}">
        <p14:creationId xmlns:p14="http://schemas.microsoft.com/office/powerpoint/2010/main" val="466752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D314F-6746-81B3-39FE-7DA7DF51EB0F}"/>
            </a:ext>
          </a:extLst>
        </p:cNvPr>
        <p:cNvGrpSpPr/>
        <p:nvPr/>
      </p:nvGrpSpPr>
      <p:grpSpPr>
        <a:xfrm>
          <a:off x="0" y="0"/>
          <a:ext cx="0" cy="0"/>
          <a:chOff x="0" y="0"/>
          <a:chExt cx="0" cy="0"/>
        </a:xfrm>
      </p:grpSpPr>
      <p:grpSp>
        <p:nvGrpSpPr>
          <p:cNvPr id="18" name="Gruppo 17">
            <a:extLst>
              <a:ext uri="{FF2B5EF4-FFF2-40B4-BE49-F238E27FC236}">
                <a16:creationId xmlns:a16="http://schemas.microsoft.com/office/drawing/2014/main" id="{87A67041-DBDA-8608-FE8D-12540218D1E2}"/>
              </a:ext>
            </a:extLst>
          </p:cNvPr>
          <p:cNvGrpSpPr/>
          <p:nvPr/>
        </p:nvGrpSpPr>
        <p:grpSpPr>
          <a:xfrm>
            <a:off x="1740875" y="135376"/>
            <a:ext cx="8710245" cy="1705147"/>
            <a:chOff x="1771105" y="2874199"/>
            <a:chExt cx="8649789" cy="2283517"/>
          </a:xfrm>
        </p:grpSpPr>
        <p:pic>
          <p:nvPicPr>
            <p:cNvPr id="9" name="Immagine 8" descr="Immagine che contiene testo, schermata, Carattere&#10;&#10;Il contenuto generato dall'IA potrebbe non essere corretto.">
              <a:extLst>
                <a:ext uri="{FF2B5EF4-FFF2-40B4-BE49-F238E27FC236}">
                  <a16:creationId xmlns:a16="http://schemas.microsoft.com/office/drawing/2014/main" id="{410495DB-2500-30A6-1EAB-D86E0668A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105" y="2874199"/>
              <a:ext cx="8649789" cy="2271794"/>
            </a:xfrm>
            <a:prstGeom prst="rect">
              <a:avLst/>
            </a:prstGeom>
          </p:spPr>
        </p:pic>
        <p:pic>
          <p:nvPicPr>
            <p:cNvPr id="11" name="Immagine 10" descr="Immagine che contiene testo, Carattere, bianco&#10;&#10;Il contenuto generato dall'IA potrebbe non essere corretto.">
              <a:extLst>
                <a:ext uri="{FF2B5EF4-FFF2-40B4-BE49-F238E27FC236}">
                  <a16:creationId xmlns:a16="http://schemas.microsoft.com/office/drawing/2014/main" id="{18B5C5A5-19D9-C242-ED40-CD3FCD185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659" y="4553625"/>
              <a:ext cx="3931418" cy="604091"/>
            </a:xfrm>
            <a:prstGeom prst="rect">
              <a:avLst/>
            </a:prstGeom>
          </p:spPr>
        </p:pic>
      </p:grpSp>
      <p:sp>
        <p:nvSpPr>
          <p:cNvPr id="3" name="CasellaDiTesto 2">
            <a:extLst>
              <a:ext uri="{FF2B5EF4-FFF2-40B4-BE49-F238E27FC236}">
                <a16:creationId xmlns:a16="http://schemas.microsoft.com/office/drawing/2014/main" id="{53F1F4DB-3E3B-F1A9-B851-916B19E3834B}"/>
              </a:ext>
            </a:extLst>
          </p:cNvPr>
          <p:cNvSpPr txBox="1"/>
          <p:nvPr/>
        </p:nvSpPr>
        <p:spPr>
          <a:xfrm>
            <a:off x="363411" y="1948999"/>
            <a:ext cx="11465171" cy="4524315"/>
          </a:xfrm>
          <a:prstGeom prst="rect">
            <a:avLst/>
          </a:prstGeom>
          <a:noFill/>
        </p:spPr>
        <p:txBody>
          <a:bodyPr wrap="square">
            <a:spAutoFit/>
          </a:bodyPr>
          <a:lstStyle/>
          <a:p>
            <a:r>
              <a:rPr lang="it-IT" b="1" dirty="0">
                <a:solidFill>
                  <a:srgbClr val="213967"/>
                </a:solidFill>
              </a:rPr>
              <a:t>Statement unico.</a:t>
            </a:r>
            <a:r>
              <a:rPr lang="it-IT" dirty="0">
                <a:solidFill>
                  <a:srgbClr val="213967"/>
                </a:solidFill>
              </a:rPr>
              <a:t> considerare la laparoscopia come primo approccio nei pazienti stabili che necessitano di chirurgia addominale d’urgenza o per trauma addominale. Grado di raccomandazione 1B (raccomandazione forte, evidenza moderata).</a:t>
            </a:r>
          </a:p>
          <a:p>
            <a:r>
              <a:rPr lang="it-IT" dirty="0">
                <a:solidFill>
                  <a:srgbClr val="213967"/>
                </a:solidFill>
              </a:rPr>
              <a:t>Nei pazienti emodinamicamente stabili la laparoscopia è sicura, fattibile ed efficace sia come trattamento sia per orientare i passaggi successivi. La selezione del paziente, l’esperienza dell’operatore e una formazione rigorosa in MIS sono fattori cruciali.</a:t>
            </a:r>
          </a:p>
          <a:p>
            <a:r>
              <a:rPr lang="it-IT" b="1" dirty="0">
                <a:solidFill>
                  <a:srgbClr val="213967"/>
                </a:solidFill>
              </a:rPr>
              <a:t>Quando NON farla.</a:t>
            </a:r>
            <a:r>
              <a:rPr lang="it-IT" dirty="0">
                <a:solidFill>
                  <a:srgbClr val="213967"/>
                </a:solidFill>
              </a:rPr>
              <a:t> Nei pazienti instabili in shock settico per peritonite o in shock emorragico per sanguinamento addominale l’approccio iniziale deve essere la laparotomia.</a:t>
            </a:r>
          </a:p>
          <a:p>
            <a:endParaRPr lang="it-IT" dirty="0">
              <a:solidFill>
                <a:srgbClr val="213967"/>
              </a:solidFill>
            </a:endParaRPr>
          </a:p>
          <a:p>
            <a:r>
              <a:rPr lang="it-IT" b="1" dirty="0">
                <a:solidFill>
                  <a:srgbClr val="213967"/>
                </a:solidFill>
              </a:rPr>
              <a:t>Emergenze colo-rettali. </a:t>
            </a:r>
            <a:r>
              <a:rPr lang="it-IT" u="sng" dirty="0">
                <a:solidFill>
                  <a:srgbClr val="213967"/>
                </a:solidFill>
              </a:rPr>
              <a:t>Diverticolite complicata con peritonite. </a:t>
            </a:r>
            <a:r>
              <a:rPr lang="it-IT" dirty="0">
                <a:solidFill>
                  <a:srgbClr val="213967"/>
                </a:solidFill>
              </a:rPr>
              <a:t>Nei pazienti stabili sono possibili lavaggio peritoneale o resezione laparoscopica in centri esperti; conversione frequente ma senza incremento di mortalità/morbidità rispetto all’open; </a:t>
            </a:r>
            <a:r>
              <a:rPr lang="it-IT" u="sng" dirty="0">
                <a:solidFill>
                  <a:srgbClr val="213967"/>
                </a:solidFill>
              </a:rPr>
              <a:t>Cancro colo-rettale ostruttivo. </a:t>
            </a:r>
            <a:r>
              <a:rPr lang="it-IT" dirty="0">
                <a:solidFill>
                  <a:srgbClr val="213967"/>
                </a:solidFill>
              </a:rPr>
              <a:t>Laparoscopia riservata a casi favorevoli e centri dedicati.  </a:t>
            </a:r>
          </a:p>
          <a:p>
            <a:endParaRPr lang="it-IT" dirty="0">
              <a:solidFill>
                <a:srgbClr val="213967"/>
              </a:solidFill>
            </a:endParaRPr>
          </a:p>
          <a:p>
            <a:r>
              <a:rPr lang="it-IT" b="1" dirty="0">
                <a:solidFill>
                  <a:srgbClr val="213967"/>
                </a:solidFill>
              </a:rPr>
              <a:t>Trauma addominale.</a:t>
            </a:r>
            <a:r>
              <a:rPr lang="it-IT" dirty="0">
                <a:solidFill>
                  <a:srgbClr val="213967"/>
                </a:solidFill>
              </a:rPr>
              <a:t> Nei pazienti stabili, per trauma penetrante o chiuso, approccio laparoscopico sicuro ed efficace, riduce laparotomie, complicanze e degenza; possibili procedure terapeutiche complesse. Maggior rischio di conversione con emoperitoneo, penetrazione peritoneale o lesioni retroperitoneali. Necessarie skill avanzate e training dedicato</a:t>
            </a:r>
          </a:p>
        </p:txBody>
      </p:sp>
    </p:spTree>
    <p:extLst>
      <p:ext uri="{BB962C8B-B14F-4D97-AF65-F5344CB8AC3E}">
        <p14:creationId xmlns:p14="http://schemas.microsoft.com/office/powerpoint/2010/main" val="3355919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8D18F-C2A3-192E-5CC9-C453EF5469C1}"/>
            </a:ext>
          </a:extLst>
        </p:cNvPr>
        <p:cNvGrpSpPr/>
        <p:nvPr/>
      </p:nvGrpSpPr>
      <p:grpSpPr>
        <a:xfrm>
          <a:off x="0" y="0"/>
          <a:ext cx="0" cy="0"/>
          <a:chOff x="0" y="0"/>
          <a:chExt cx="0" cy="0"/>
        </a:xfrm>
      </p:grpSpPr>
      <p:pic>
        <p:nvPicPr>
          <p:cNvPr id="2" name="Immagine 1" descr="Immagine che contiene testo, schermata, Carattere&#10;&#10;Il contenuto generato dall'IA potrebbe non essere corretto.">
            <a:extLst>
              <a:ext uri="{FF2B5EF4-FFF2-40B4-BE49-F238E27FC236}">
                <a16:creationId xmlns:a16="http://schemas.microsoft.com/office/drawing/2014/main" id="{C3E72D49-01DC-CF9A-9164-E3D1EF550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48590"/>
            <a:ext cx="7772400" cy="2314300"/>
          </a:xfrm>
          <a:prstGeom prst="rect">
            <a:avLst/>
          </a:prstGeom>
        </p:spPr>
      </p:pic>
      <p:pic>
        <p:nvPicPr>
          <p:cNvPr id="4" name="Immagine 3" descr="Immagine che contiene Carattere, testo, bianco, tipografia&#10;&#10;Il contenuto generato dall'IA potrebbe non essere corretto.">
            <a:extLst>
              <a:ext uri="{FF2B5EF4-FFF2-40B4-BE49-F238E27FC236}">
                <a16:creationId xmlns:a16="http://schemas.microsoft.com/office/drawing/2014/main" id="{0A307824-29F7-D6F2-6492-CCAEBCB5253D}"/>
              </a:ext>
            </a:extLst>
          </p:cNvPr>
          <p:cNvPicPr>
            <a:picLocks noChangeAspect="1"/>
          </p:cNvPicPr>
          <p:nvPr/>
        </p:nvPicPr>
        <p:blipFill>
          <a:blip r:embed="rId3">
            <a:extLst>
              <a:ext uri="{28A0092B-C50C-407E-A947-70E740481C1C}">
                <a14:useLocalDpi xmlns:a14="http://schemas.microsoft.com/office/drawing/2010/main" val="0"/>
              </a:ext>
            </a:extLst>
          </a:blip>
          <a:srcRect t="21579" b="24286"/>
          <a:stretch>
            <a:fillRect/>
          </a:stretch>
        </p:blipFill>
        <p:spPr>
          <a:xfrm>
            <a:off x="4406900" y="1489165"/>
            <a:ext cx="3378200" cy="261257"/>
          </a:xfrm>
          <a:prstGeom prst="rect">
            <a:avLst/>
          </a:prstGeom>
        </p:spPr>
      </p:pic>
      <p:sp>
        <p:nvSpPr>
          <p:cNvPr id="5" name="CasellaDiTesto 4">
            <a:extLst>
              <a:ext uri="{FF2B5EF4-FFF2-40B4-BE49-F238E27FC236}">
                <a16:creationId xmlns:a16="http://schemas.microsoft.com/office/drawing/2014/main" id="{0F69D677-2B28-40CD-5B5B-ACAA38E61F11}"/>
              </a:ext>
            </a:extLst>
          </p:cNvPr>
          <p:cNvSpPr txBox="1"/>
          <p:nvPr/>
        </p:nvSpPr>
        <p:spPr>
          <a:xfrm>
            <a:off x="373702" y="2678600"/>
            <a:ext cx="5578607" cy="3785652"/>
          </a:xfrm>
          <a:prstGeom prst="rect">
            <a:avLst/>
          </a:prstGeom>
          <a:noFill/>
          <a:ln w="63500" cap="rnd">
            <a:solidFill>
              <a:srgbClr val="78A6AC"/>
            </a:solidFill>
            <a:prstDash val="sysDash"/>
            <a:extLst>
              <a:ext uri="{C807C97D-BFC1-408E-A445-0C87EB9F89A2}">
                <ask:lineSketchStyleProps xmlns:ask="http://schemas.microsoft.com/office/drawing/2018/sketchyshapes" sd="1219033472">
                  <a:custGeom>
                    <a:avLst/>
                    <a:gdLst>
                      <a:gd name="connsiteX0" fmla="*/ 0 w 4644614"/>
                      <a:gd name="connsiteY0" fmla="*/ 0 h 3416320"/>
                      <a:gd name="connsiteX1" fmla="*/ 534131 w 4644614"/>
                      <a:gd name="connsiteY1" fmla="*/ 0 h 3416320"/>
                      <a:gd name="connsiteX2" fmla="*/ 975369 w 4644614"/>
                      <a:gd name="connsiteY2" fmla="*/ 0 h 3416320"/>
                      <a:gd name="connsiteX3" fmla="*/ 1648838 w 4644614"/>
                      <a:gd name="connsiteY3" fmla="*/ 0 h 3416320"/>
                      <a:gd name="connsiteX4" fmla="*/ 2182969 w 4644614"/>
                      <a:gd name="connsiteY4" fmla="*/ 0 h 3416320"/>
                      <a:gd name="connsiteX5" fmla="*/ 2717099 w 4644614"/>
                      <a:gd name="connsiteY5" fmla="*/ 0 h 3416320"/>
                      <a:gd name="connsiteX6" fmla="*/ 3390568 w 4644614"/>
                      <a:gd name="connsiteY6" fmla="*/ 0 h 3416320"/>
                      <a:gd name="connsiteX7" fmla="*/ 3878253 w 4644614"/>
                      <a:gd name="connsiteY7" fmla="*/ 0 h 3416320"/>
                      <a:gd name="connsiteX8" fmla="*/ 4644614 w 4644614"/>
                      <a:gd name="connsiteY8" fmla="*/ 0 h 3416320"/>
                      <a:gd name="connsiteX9" fmla="*/ 4644614 w 4644614"/>
                      <a:gd name="connsiteY9" fmla="*/ 637713 h 3416320"/>
                      <a:gd name="connsiteX10" fmla="*/ 4644614 w 4644614"/>
                      <a:gd name="connsiteY10" fmla="*/ 1138773 h 3416320"/>
                      <a:gd name="connsiteX11" fmla="*/ 4644614 w 4644614"/>
                      <a:gd name="connsiteY11" fmla="*/ 1708160 h 3416320"/>
                      <a:gd name="connsiteX12" fmla="*/ 4644614 w 4644614"/>
                      <a:gd name="connsiteY12" fmla="*/ 2311710 h 3416320"/>
                      <a:gd name="connsiteX13" fmla="*/ 4644614 w 4644614"/>
                      <a:gd name="connsiteY13" fmla="*/ 2778607 h 3416320"/>
                      <a:gd name="connsiteX14" fmla="*/ 4644614 w 4644614"/>
                      <a:gd name="connsiteY14" fmla="*/ 3416320 h 3416320"/>
                      <a:gd name="connsiteX15" fmla="*/ 4064037 w 4644614"/>
                      <a:gd name="connsiteY15" fmla="*/ 3416320 h 3416320"/>
                      <a:gd name="connsiteX16" fmla="*/ 3483461 w 4644614"/>
                      <a:gd name="connsiteY16" fmla="*/ 3416320 h 3416320"/>
                      <a:gd name="connsiteX17" fmla="*/ 2809991 w 4644614"/>
                      <a:gd name="connsiteY17" fmla="*/ 3416320 h 3416320"/>
                      <a:gd name="connsiteX18" fmla="*/ 2229415 w 4644614"/>
                      <a:gd name="connsiteY18" fmla="*/ 3416320 h 3416320"/>
                      <a:gd name="connsiteX19" fmla="*/ 1788176 w 4644614"/>
                      <a:gd name="connsiteY19" fmla="*/ 3416320 h 3416320"/>
                      <a:gd name="connsiteX20" fmla="*/ 1300492 w 4644614"/>
                      <a:gd name="connsiteY20" fmla="*/ 3416320 h 3416320"/>
                      <a:gd name="connsiteX21" fmla="*/ 627023 w 4644614"/>
                      <a:gd name="connsiteY21" fmla="*/ 3416320 h 3416320"/>
                      <a:gd name="connsiteX22" fmla="*/ 0 w 4644614"/>
                      <a:gd name="connsiteY22" fmla="*/ 3416320 h 3416320"/>
                      <a:gd name="connsiteX23" fmla="*/ 0 w 4644614"/>
                      <a:gd name="connsiteY23" fmla="*/ 2915260 h 3416320"/>
                      <a:gd name="connsiteX24" fmla="*/ 0 w 4644614"/>
                      <a:gd name="connsiteY24" fmla="*/ 2380036 h 3416320"/>
                      <a:gd name="connsiteX25" fmla="*/ 0 w 4644614"/>
                      <a:gd name="connsiteY25" fmla="*/ 1913139 h 3416320"/>
                      <a:gd name="connsiteX26" fmla="*/ 0 w 4644614"/>
                      <a:gd name="connsiteY26" fmla="*/ 1446242 h 3416320"/>
                      <a:gd name="connsiteX27" fmla="*/ 0 w 4644614"/>
                      <a:gd name="connsiteY27" fmla="*/ 842692 h 3416320"/>
                      <a:gd name="connsiteX28" fmla="*/ 0 w 4644614"/>
                      <a:gd name="connsiteY2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4614" h="3416320" extrusionOk="0">
                        <a:moveTo>
                          <a:pt x="0" y="0"/>
                        </a:moveTo>
                        <a:cubicBezTo>
                          <a:pt x="224495" y="-11361"/>
                          <a:pt x="346288" y="42885"/>
                          <a:pt x="534131" y="0"/>
                        </a:cubicBezTo>
                        <a:cubicBezTo>
                          <a:pt x="721974" y="-42885"/>
                          <a:pt x="853661" y="36282"/>
                          <a:pt x="975369" y="0"/>
                        </a:cubicBezTo>
                        <a:cubicBezTo>
                          <a:pt x="1097077" y="-36282"/>
                          <a:pt x="1359584" y="30131"/>
                          <a:pt x="1648838" y="0"/>
                        </a:cubicBezTo>
                        <a:cubicBezTo>
                          <a:pt x="1938092" y="-30131"/>
                          <a:pt x="2006057" y="49923"/>
                          <a:pt x="2182969" y="0"/>
                        </a:cubicBezTo>
                        <a:cubicBezTo>
                          <a:pt x="2359881" y="-49923"/>
                          <a:pt x="2457794" y="56220"/>
                          <a:pt x="2717099" y="0"/>
                        </a:cubicBezTo>
                        <a:cubicBezTo>
                          <a:pt x="2976404" y="-56220"/>
                          <a:pt x="3238625" y="66264"/>
                          <a:pt x="3390568" y="0"/>
                        </a:cubicBezTo>
                        <a:cubicBezTo>
                          <a:pt x="3542511" y="-66264"/>
                          <a:pt x="3695569" y="590"/>
                          <a:pt x="3878253" y="0"/>
                        </a:cubicBezTo>
                        <a:cubicBezTo>
                          <a:pt x="4060938" y="-590"/>
                          <a:pt x="4315152" y="33086"/>
                          <a:pt x="4644614" y="0"/>
                        </a:cubicBezTo>
                        <a:cubicBezTo>
                          <a:pt x="4664901" y="191835"/>
                          <a:pt x="4571032" y="425825"/>
                          <a:pt x="4644614" y="637713"/>
                        </a:cubicBezTo>
                        <a:cubicBezTo>
                          <a:pt x="4718196" y="849601"/>
                          <a:pt x="4610159" y="920561"/>
                          <a:pt x="4644614" y="1138773"/>
                        </a:cubicBezTo>
                        <a:cubicBezTo>
                          <a:pt x="4679069" y="1356985"/>
                          <a:pt x="4611439" y="1476681"/>
                          <a:pt x="4644614" y="1708160"/>
                        </a:cubicBezTo>
                        <a:cubicBezTo>
                          <a:pt x="4677789" y="1939639"/>
                          <a:pt x="4626624" y="2046991"/>
                          <a:pt x="4644614" y="2311710"/>
                        </a:cubicBezTo>
                        <a:cubicBezTo>
                          <a:pt x="4662604" y="2576429"/>
                          <a:pt x="4626624" y="2609330"/>
                          <a:pt x="4644614" y="2778607"/>
                        </a:cubicBezTo>
                        <a:cubicBezTo>
                          <a:pt x="4662604" y="2947884"/>
                          <a:pt x="4626393" y="3251944"/>
                          <a:pt x="4644614" y="3416320"/>
                        </a:cubicBezTo>
                        <a:cubicBezTo>
                          <a:pt x="4395782" y="3455519"/>
                          <a:pt x="4212512" y="3354848"/>
                          <a:pt x="4064037" y="3416320"/>
                        </a:cubicBezTo>
                        <a:cubicBezTo>
                          <a:pt x="3915562" y="3477792"/>
                          <a:pt x="3624489" y="3353009"/>
                          <a:pt x="3483461" y="3416320"/>
                        </a:cubicBezTo>
                        <a:cubicBezTo>
                          <a:pt x="3342433" y="3479631"/>
                          <a:pt x="3082564" y="3385966"/>
                          <a:pt x="2809991" y="3416320"/>
                        </a:cubicBezTo>
                        <a:cubicBezTo>
                          <a:pt x="2537418" y="3446674"/>
                          <a:pt x="2404284" y="3415860"/>
                          <a:pt x="2229415" y="3416320"/>
                        </a:cubicBezTo>
                        <a:cubicBezTo>
                          <a:pt x="2054546" y="3416780"/>
                          <a:pt x="1940031" y="3403763"/>
                          <a:pt x="1788176" y="3416320"/>
                        </a:cubicBezTo>
                        <a:cubicBezTo>
                          <a:pt x="1636321" y="3428877"/>
                          <a:pt x="1508485" y="3383650"/>
                          <a:pt x="1300492" y="3416320"/>
                        </a:cubicBezTo>
                        <a:cubicBezTo>
                          <a:pt x="1092499" y="3448990"/>
                          <a:pt x="812909" y="3406008"/>
                          <a:pt x="627023" y="3416320"/>
                        </a:cubicBezTo>
                        <a:cubicBezTo>
                          <a:pt x="441137" y="3426632"/>
                          <a:pt x="245730" y="3350418"/>
                          <a:pt x="0" y="3416320"/>
                        </a:cubicBezTo>
                        <a:cubicBezTo>
                          <a:pt x="-30644" y="3264422"/>
                          <a:pt x="40012" y="3140158"/>
                          <a:pt x="0" y="2915260"/>
                        </a:cubicBezTo>
                        <a:cubicBezTo>
                          <a:pt x="-40012" y="2690362"/>
                          <a:pt x="25227" y="2588269"/>
                          <a:pt x="0" y="2380036"/>
                        </a:cubicBezTo>
                        <a:cubicBezTo>
                          <a:pt x="-25227" y="2171803"/>
                          <a:pt x="55229" y="2136253"/>
                          <a:pt x="0" y="1913139"/>
                        </a:cubicBezTo>
                        <a:cubicBezTo>
                          <a:pt x="-55229" y="1690025"/>
                          <a:pt x="25743" y="1548064"/>
                          <a:pt x="0" y="1446242"/>
                        </a:cubicBezTo>
                        <a:cubicBezTo>
                          <a:pt x="-25743" y="1344420"/>
                          <a:pt x="12688" y="1010724"/>
                          <a:pt x="0" y="842692"/>
                        </a:cubicBezTo>
                        <a:cubicBezTo>
                          <a:pt x="-12688" y="674660"/>
                          <a:pt x="69402" y="184126"/>
                          <a:pt x="0" y="0"/>
                        </a:cubicBezTo>
                        <a:close/>
                      </a:path>
                    </a:pathLst>
                  </a:custGeom>
                  <ask:type>
                    <ask:lineSketchNone/>
                  </ask:type>
                </ask:lineSketchStyleProps>
              </a:ext>
            </a:extLst>
          </a:ln>
        </p:spPr>
        <p:txBody>
          <a:bodyPr wrap="square" rtlCol="0">
            <a:spAutoFit/>
          </a:bodyPr>
          <a:lstStyle/>
          <a:p>
            <a:pPr marL="285750" indent="-285750">
              <a:buFont typeface="Courier New" panose="02070309020205020404" pitchFamily="49" charset="0"/>
              <a:buChar char="o"/>
            </a:pPr>
            <a:r>
              <a:rPr lang="it-IT" sz="2000" dirty="0">
                <a:solidFill>
                  <a:srgbClr val="213967"/>
                </a:solidFill>
              </a:rPr>
              <a:t>Radiofrequenza</a:t>
            </a:r>
          </a:p>
          <a:p>
            <a:pPr marL="285750" indent="-285750">
              <a:buFont typeface="Courier New" panose="02070309020205020404" pitchFamily="49" charset="0"/>
              <a:buChar char="o"/>
            </a:pPr>
            <a:r>
              <a:rPr lang="it-IT" sz="2000" dirty="0">
                <a:solidFill>
                  <a:srgbClr val="213967"/>
                </a:solidFill>
              </a:rPr>
              <a:t>23 consecutive trauma </a:t>
            </a:r>
            <a:r>
              <a:rPr lang="it-IT" sz="2000" dirty="0" err="1">
                <a:solidFill>
                  <a:srgbClr val="213967"/>
                </a:solidFill>
              </a:rPr>
              <a:t>cases</a:t>
            </a:r>
            <a:endParaRPr lang="it-IT" sz="2000" dirty="0">
              <a:solidFill>
                <a:srgbClr val="213967"/>
              </a:solidFill>
            </a:endParaRPr>
          </a:p>
          <a:p>
            <a:pPr marL="742950" lvl="1" indent="-285750">
              <a:buFont typeface="Courier New" panose="02070309020205020404" pitchFamily="49" charset="0"/>
              <a:buChar char="o"/>
            </a:pPr>
            <a:r>
              <a:rPr lang="it-IT" sz="2000" dirty="0">
                <a:solidFill>
                  <a:srgbClr val="213967"/>
                </a:solidFill>
              </a:rPr>
              <a:t>13 small </a:t>
            </a:r>
            <a:r>
              <a:rPr lang="it-IT" sz="2000" dirty="0" err="1">
                <a:solidFill>
                  <a:srgbClr val="213967"/>
                </a:solidFill>
              </a:rPr>
              <a:t>bowel</a:t>
            </a:r>
            <a:r>
              <a:rPr lang="it-IT" sz="2000" dirty="0">
                <a:solidFill>
                  <a:srgbClr val="213967"/>
                </a:solidFill>
              </a:rPr>
              <a:t> </a:t>
            </a:r>
            <a:r>
              <a:rPr lang="it-IT" sz="2000" dirty="0" err="1">
                <a:solidFill>
                  <a:srgbClr val="213967"/>
                </a:solidFill>
              </a:rPr>
              <a:t>resections</a:t>
            </a:r>
            <a:r>
              <a:rPr lang="it-IT" sz="2000" dirty="0">
                <a:solidFill>
                  <a:srgbClr val="213967"/>
                </a:solidFill>
              </a:rPr>
              <a:t> </a:t>
            </a:r>
          </a:p>
          <a:p>
            <a:pPr marL="742950" lvl="1" indent="-285750">
              <a:buFont typeface="Courier New" panose="02070309020205020404" pitchFamily="49" charset="0"/>
              <a:buChar char="o"/>
            </a:pPr>
            <a:r>
              <a:rPr lang="it-IT" sz="2000" dirty="0">
                <a:solidFill>
                  <a:srgbClr val="213967"/>
                </a:solidFill>
              </a:rPr>
              <a:t>4 </a:t>
            </a:r>
            <a:r>
              <a:rPr lang="it-IT" sz="2000" dirty="0" err="1">
                <a:solidFill>
                  <a:srgbClr val="213967"/>
                </a:solidFill>
              </a:rPr>
              <a:t>ileocolectomies</a:t>
            </a:r>
            <a:r>
              <a:rPr lang="it-IT" sz="2000" dirty="0">
                <a:solidFill>
                  <a:srgbClr val="213967"/>
                </a:solidFill>
              </a:rPr>
              <a:t> </a:t>
            </a:r>
          </a:p>
          <a:p>
            <a:pPr marL="742950" lvl="1" indent="-285750">
              <a:buFont typeface="Courier New" panose="02070309020205020404" pitchFamily="49" charset="0"/>
              <a:buChar char="o"/>
            </a:pPr>
            <a:r>
              <a:rPr lang="it-IT" sz="2000" dirty="0">
                <a:solidFill>
                  <a:srgbClr val="213967"/>
                </a:solidFill>
              </a:rPr>
              <a:t>4 </a:t>
            </a:r>
            <a:r>
              <a:rPr lang="it-IT" sz="2000" dirty="0" err="1">
                <a:solidFill>
                  <a:srgbClr val="213967"/>
                </a:solidFill>
              </a:rPr>
              <a:t>ileocolectomies</a:t>
            </a:r>
            <a:r>
              <a:rPr lang="it-IT" sz="2000" dirty="0">
                <a:solidFill>
                  <a:srgbClr val="213967"/>
                </a:solidFill>
              </a:rPr>
              <a:t> </a:t>
            </a:r>
          </a:p>
          <a:p>
            <a:pPr marL="742950" lvl="1" indent="-285750">
              <a:buFont typeface="Courier New" panose="02070309020205020404" pitchFamily="49" charset="0"/>
              <a:buChar char="o"/>
            </a:pPr>
            <a:r>
              <a:rPr lang="it-IT" sz="2000" dirty="0">
                <a:solidFill>
                  <a:srgbClr val="213967"/>
                </a:solidFill>
              </a:rPr>
              <a:t>2 </a:t>
            </a:r>
            <a:r>
              <a:rPr lang="it-IT" sz="2000" dirty="0" err="1">
                <a:solidFill>
                  <a:srgbClr val="213967"/>
                </a:solidFill>
              </a:rPr>
              <a:t>left</a:t>
            </a:r>
            <a:r>
              <a:rPr lang="it-IT" sz="2000" dirty="0">
                <a:solidFill>
                  <a:srgbClr val="213967"/>
                </a:solidFill>
              </a:rPr>
              <a:t> </a:t>
            </a:r>
            <a:r>
              <a:rPr lang="it-IT" sz="2000" dirty="0" err="1">
                <a:solidFill>
                  <a:srgbClr val="213967"/>
                </a:solidFill>
              </a:rPr>
              <a:t>hemicolectomies</a:t>
            </a:r>
            <a:endParaRPr lang="it-IT" sz="2000" dirty="0">
              <a:solidFill>
                <a:srgbClr val="213967"/>
              </a:solidFill>
            </a:endParaRPr>
          </a:p>
          <a:p>
            <a:pPr marL="742950" lvl="1" indent="-285750">
              <a:buFont typeface="Courier New" panose="02070309020205020404" pitchFamily="49" charset="0"/>
              <a:buChar char="o"/>
            </a:pPr>
            <a:r>
              <a:rPr lang="it-IT" sz="2000" dirty="0">
                <a:solidFill>
                  <a:srgbClr val="213967"/>
                </a:solidFill>
              </a:rPr>
              <a:t>1 </a:t>
            </a:r>
            <a:r>
              <a:rPr lang="it-IT" sz="2000" dirty="0" err="1">
                <a:solidFill>
                  <a:srgbClr val="213967"/>
                </a:solidFill>
              </a:rPr>
              <a:t>transverse</a:t>
            </a:r>
            <a:r>
              <a:rPr lang="it-IT" sz="2000" dirty="0">
                <a:solidFill>
                  <a:srgbClr val="213967"/>
                </a:solidFill>
              </a:rPr>
              <a:t> </a:t>
            </a:r>
            <a:r>
              <a:rPr lang="it-IT" sz="2000" dirty="0" err="1">
                <a:solidFill>
                  <a:srgbClr val="213967"/>
                </a:solidFill>
              </a:rPr>
              <a:t>colectomy</a:t>
            </a:r>
            <a:endParaRPr lang="it-IT" sz="2000" dirty="0">
              <a:solidFill>
                <a:srgbClr val="213967"/>
              </a:solidFill>
            </a:endParaRPr>
          </a:p>
          <a:p>
            <a:pPr marL="742950" lvl="1" indent="-285750">
              <a:buFont typeface="Courier New" panose="02070309020205020404" pitchFamily="49" charset="0"/>
              <a:buChar char="o"/>
            </a:pPr>
            <a:r>
              <a:rPr lang="it-IT" sz="2000" dirty="0">
                <a:solidFill>
                  <a:srgbClr val="213967"/>
                </a:solidFill>
              </a:rPr>
              <a:t>1 </a:t>
            </a:r>
            <a:r>
              <a:rPr lang="it-IT" sz="2000" dirty="0" err="1">
                <a:solidFill>
                  <a:srgbClr val="213967"/>
                </a:solidFill>
              </a:rPr>
              <a:t>right</a:t>
            </a:r>
            <a:r>
              <a:rPr lang="it-IT" sz="2000" dirty="0">
                <a:solidFill>
                  <a:srgbClr val="213967"/>
                </a:solidFill>
              </a:rPr>
              <a:t> </a:t>
            </a:r>
            <a:r>
              <a:rPr lang="it-IT" sz="2000" dirty="0" err="1">
                <a:solidFill>
                  <a:srgbClr val="213967"/>
                </a:solidFill>
              </a:rPr>
              <a:t>hemicolectomy</a:t>
            </a:r>
            <a:r>
              <a:rPr lang="it-IT" sz="2000" dirty="0">
                <a:solidFill>
                  <a:srgbClr val="213967"/>
                </a:solidFill>
              </a:rPr>
              <a:t> with </a:t>
            </a:r>
            <a:r>
              <a:rPr lang="it-IT" sz="2000" dirty="0" err="1">
                <a:solidFill>
                  <a:srgbClr val="213967"/>
                </a:solidFill>
              </a:rPr>
              <a:t>roux</a:t>
            </a:r>
            <a:r>
              <a:rPr lang="it-IT" sz="2000" dirty="0">
                <a:solidFill>
                  <a:srgbClr val="213967"/>
                </a:solidFill>
              </a:rPr>
              <a:t>-en-Y </a:t>
            </a:r>
            <a:r>
              <a:rPr lang="it-IT" sz="2000" dirty="0" err="1">
                <a:solidFill>
                  <a:srgbClr val="213967"/>
                </a:solidFill>
              </a:rPr>
              <a:t>gastrojejunostomy</a:t>
            </a:r>
            <a:r>
              <a:rPr lang="it-IT" sz="2000" dirty="0">
                <a:solidFill>
                  <a:srgbClr val="213967"/>
                </a:solidFill>
              </a:rPr>
              <a:t> and duodenostomy1</a:t>
            </a:r>
          </a:p>
          <a:p>
            <a:pPr marL="742950" lvl="1" indent="-285750">
              <a:buFont typeface="Courier New" panose="02070309020205020404" pitchFamily="49" charset="0"/>
              <a:buChar char="o"/>
            </a:pPr>
            <a:r>
              <a:rPr lang="it-IT" sz="2000" dirty="0">
                <a:solidFill>
                  <a:srgbClr val="213967"/>
                </a:solidFill>
              </a:rPr>
              <a:t> </a:t>
            </a:r>
            <a:r>
              <a:rPr lang="it-IT" sz="2000" dirty="0" err="1">
                <a:solidFill>
                  <a:srgbClr val="213967"/>
                </a:solidFill>
              </a:rPr>
              <a:t>Hartmann’s</a:t>
            </a:r>
            <a:r>
              <a:rPr lang="it-IT" sz="2000" dirty="0">
                <a:solidFill>
                  <a:srgbClr val="213967"/>
                </a:solidFill>
              </a:rPr>
              <a:t> procedure</a:t>
            </a:r>
          </a:p>
          <a:p>
            <a:pPr marL="742950" lvl="1" indent="-285750">
              <a:buFont typeface="Courier New" panose="02070309020205020404" pitchFamily="49" charset="0"/>
              <a:buChar char="o"/>
            </a:pPr>
            <a:r>
              <a:rPr lang="it-IT" sz="2000" dirty="0">
                <a:solidFill>
                  <a:srgbClr val="213967"/>
                </a:solidFill>
              </a:rPr>
              <a:t>1 </a:t>
            </a:r>
            <a:r>
              <a:rPr lang="it-IT" sz="2000" dirty="0" err="1">
                <a:solidFill>
                  <a:srgbClr val="213967"/>
                </a:solidFill>
              </a:rPr>
              <a:t>splenorrhaphy</a:t>
            </a:r>
            <a:r>
              <a:rPr lang="it-IT" sz="2000" dirty="0">
                <a:solidFill>
                  <a:srgbClr val="213967"/>
                </a:solidFill>
              </a:rPr>
              <a:t> with </a:t>
            </a:r>
            <a:r>
              <a:rPr lang="it-IT" sz="2000" dirty="0" err="1">
                <a:solidFill>
                  <a:srgbClr val="213967"/>
                </a:solidFill>
              </a:rPr>
              <a:t>omental</a:t>
            </a:r>
            <a:r>
              <a:rPr lang="it-IT" sz="2000" dirty="0">
                <a:solidFill>
                  <a:srgbClr val="213967"/>
                </a:solidFill>
              </a:rPr>
              <a:t> </a:t>
            </a:r>
            <a:r>
              <a:rPr lang="it-IT" sz="2000" dirty="0" err="1">
                <a:solidFill>
                  <a:srgbClr val="213967"/>
                </a:solidFill>
              </a:rPr>
              <a:t>injury</a:t>
            </a:r>
            <a:r>
              <a:rPr lang="it-IT" sz="2000" dirty="0">
                <a:solidFill>
                  <a:srgbClr val="213967"/>
                </a:solidFill>
              </a:rPr>
              <a:t> </a:t>
            </a:r>
            <a:r>
              <a:rPr lang="it-IT" sz="2000" dirty="0" err="1">
                <a:solidFill>
                  <a:srgbClr val="213967"/>
                </a:solidFill>
              </a:rPr>
              <a:t>repair</a:t>
            </a:r>
            <a:endParaRPr lang="it-IT" sz="2000" dirty="0">
              <a:solidFill>
                <a:srgbClr val="213967"/>
              </a:solidFill>
            </a:endParaRPr>
          </a:p>
          <a:p>
            <a:endParaRPr lang="it-IT" sz="2000" dirty="0">
              <a:solidFill>
                <a:srgbClr val="213967"/>
              </a:solidFill>
            </a:endParaRPr>
          </a:p>
        </p:txBody>
      </p:sp>
      <p:sp>
        <p:nvSpPr>
          <p:cNvPr id="6" name="CasellaDiTesto 5">
            <a:extLst>
              <a:ext uri="{FF2B5EF4-FFF2-40B4-BE49-F238E27FC236}">
                <a16:creationId xmlns:a16="http://schemas.microsoft.com/office/drawing/2014/main" id="{708940C8-0D15-9D9D-0C1C-0D95ABBD25B1}"/>
              </a:ext>
            </a:extLst>
          </p:cNvPr>
          <p:cNvSpPr txBox="1"/>
          <p:nvPr/>
        </p:nvSpPr>
        <p:spPr>
          <a:xfrm>
            <a:off x="6239693" y="2672610"/>
            <a:ext cx="5712821" cy="3785652"/>
          </a:xfrm>
          <a:prstGeom prst="rect">
            <a:avLst/>
          </a:prstGeom>
          <a:noFill/>
          <a:ln w="63500" cap="rnd">
            <a:solidFill>
              <a:srgbClr val="78A6AC"/>
            </a:solidFill>
            <a:prstDash val="sysDash"/>
            <a:extLst>
              <a:ext uri="{C807C97D-BFC1-408E-A445-0C87EB9F89A2}">
                <ask:lineSketchStyleProps xmlns:ask="http://schemas.microsoft.com/office/drawing/2018/sketchyshapes" sd="1219033472">
                  <a:custGeom>
                    <a:avLst/>
                    <a:gdLst>
                      <a:gd name="connsiteX0" fmla="*/ 0 w 4644614"/>
                      <a:gd name="connsiteY0" fmla="*/ 0 h 3416320"/>
                      <a:gd name="connsiteX1" fmla="*/ 534131 w 4644614"/>
                      <a:gd name="connsiteY1" fmla="*/ 0 h 3416320"/>
                      <a:gd name="connsiteX2" fmla="*/ 975369 w 4644614"/>
                      <a:gd name="connsiteY2" fmla="*/ 0 h 3416320"/>
                      <a:gd name="connsiteX3" fmla="*/ 1648838 w 4644614"/>
                      <a:gd name="connsiteY3" fmla="*/ 0 h 3416320"/>
                      <a:gd name="connsiteX4" fmla="*/ 2182969 w 4644614"/>
                      <a:gd name="connsiteY4" fmla="*/ 0 h 3416320"/>
                      <a:gd name="connsiteX5" fmla="*/ 2717099 w 4644614"/>
                      <a:gd name="connsiteY5" fmla="*/ 0 h 3416320"/>
                      <a:gd name="connsiteX6" fmla="*/ 3390568 w 4644614"/>
                      <a:gd name="connsiteY6" fmla="*/ 0 h 3416320"/>
                      <a:gd name="connsiteX7" fmla="*/ 3878253 w 4644614"/>
                      <a:gd name="connsiteY7" fmla="*/ 0 h 3416320"/>
                      <a:gd name="connsiteX8" fmla="*/ 4644614 w 4644614"/>
                      <a:gd name="connsiteY8" fmla="*/ 0 h 3416320"/>
                      <a:gd name="connsiteX9" fmla="*/ 4644614 w 4644614"/>
                      <a:gd name="connsiteY9" fmla="*/ 637713 h 3416320"/>
                      <a:gd name="connsiteX10" fmla="*/ 4644614 w 4644614"/>
                      <a:gd name="connsiteY10" fmla="*/ 1138773 h 3416320"/>
                      <a:gd name="connsiteX11" fmla="*/ 4644614 w 4644614"/>
                      <a:gd name="connsiteY11" fmla="*/ 1708160 h 3416320"/>
                      <a:gd name="connsiteX12" fmla="*/ 4644614 w 4644614"/>
                      <a:gd name="connsiteY12" fmla="*/ 2311710 h 3416320"/>
                      <a:gd name="connsiteX13" fmla="*/ 4644614 w 4644614"/>
                      <a:gd name="connsiteY13" fmla="*/ 2778607 h 3416320"/>
                      <a:gd name="connsiteX14" fmla="*/ 4644614 w 4644614"/>
                      <a:gd name="connsiteY14" fmla="*/ 3416320 h 3416320"/>
                      <a:gd name="connsiteX15" fmla="*/ 4064037 w 4644614"/>
                      <a:gd name="connsiteY15" fmla="*/ 3416320 h 3416320"/>
                      <a:gd name="connsiteX16" fmla="*/ 3483461 w 4644614"/>
                      <a:gd name="connsiteY16" fmla="*/ 3416320 h 3416320"/>
                      <a:gd name="connsiteX17" fmla="*/ 2809991 w 4644614"/>
                      <a:gd name="connsiteY17" fmla="*/ 3416320 h 3416320"/>
                      <a:gd name="connsiteX18" fmla="*/ 2229415 w 4644614"/>
                      <a:gd name="connsiteY18" fmla="*/ 3416320 h 3416320"/>
                      <a:gd name="connsiteX19" fmla="*/ 1788176 w 4644614"/>
                      <a:gd name="connsiteY19" fmla="*/ 3416320 h 3416320"/>
                      <a:gd name="connsiteX20" fmla="*/ 1300492 w 4644614"/>
                      <a:gd name="connsiteY20" fmla="*/ 3416320 h 3416320"/>
                      <a:gd name="connsiteX21" fmla="*/ 627023 w 4644614"/>
                      <a:gd name="connsiteY21" fmla="*/ 3416320 h 3416320"/>
                      <a:gd name="connsiteX22" fmla="*/ 0 w 4644614"/>
                      <a:gd name="connsiteY22" fmla="*/ 3416320 h 3416320"/>
                      <a:gd name="connsiteX23" fmla="*/ 0 w 4644614"/>
                      <a:gd name="connsiteY23" fmla="*/ 2915260 h 3416320"/>
                      <a:gd name="connsiteX24" fmla="*/ 0 w 4644614"/>
                      <a:gd name="connsiteY24" fmla="*/ 2380036 h 3416320"/>
                      <a:gd name="connsiteX25" fmla="*/ 0 w 4644614"/>
                      <a:gd name="connsiteY25" fmla="*/ 1913139 h 3416320"/>
                      <a:gd name="connsiteX26" fmla="*/ 0 w 4644614"/>
                      <a:gd name="connsiteY26" fmla="*/ 1446242 h 3416320"/>
                      <a:gd name="connsiteX27" fmla="*/ 0 w 4644614"/>
                      <a:gd name="connsiteY27" fmla="*/ 842692 h 3416320"/>
                      <a:gd name="connsiteX28" fmla="*/ 0 w 4644614"/>
                      <a:gd name="connsiteY2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4614" h="3416320" extrusionOk="0">
                        <a:moveTo>
                          <a:pt x="0" y="0"/>
                        </a:moveTo>
                        <a:cubicBezTo>
                          <a:pt x="224495" y="-11361"/>
                          <a:pt x="346288" y="42885"/>
                          <a:pt x="534131" y="0"/>
                        </a:cubicBezTo>
                        <a:cubicBezTo>
                          <a:pt x="721974" y="-42885"/>
                          <a:pt x="853661" y="36282"/>
                          <a:pt x="975369" y="0"/>
                        </a:cubicBezTo>
                        <a:cubicBezTo>
                          <a:pt x="1097077" y="-36282"/>
                          <a:pt x="1359584" y="30131"/>
                          <a:pt x="1648838" y="0"/>
                        </a:cubicBezTo>
                        <a:cubicBezTo>
                          <a:pt x="1938092" y="-30131"/>
                          <a:pt x="2006057" y="49923"/>
                          <a:pt x="2182969" y="0"/>
                        </a:cubicBezTo>
                        <a:cubicBezTo>
                          <a:pt x="2359881" y="-49923"/>
                          <a:pt x="2457794" y="56220"/>
                          <a:pt x="2717099" y="0"/>
                        </a:cubicBezTo>
                        <a:cubicBezTo>
                          <a:pt x="2976404" y="-56220"/>
                          <a:pt x="3238625" y="66264"/>
                          <a:pt x="3390568" y="0"/>
                        </a:cubicBezTo>
                        <a:cubicBezTo>
                          <a:pt x="3542511" y="-66264"/>
                          <a:pt x="3695569" y="590"/>
                          <a:pt x="3878253" y="0"/>
                        </a:cubicBezTo>
                        <a:cubicBezTo>
                          <a:pt x="4060938" y="-590"/>
                          <a:pt x="4315152" y="33086"/>
                          <a:pt x="4644614" y="0"/>
                        </a:cubicBezTo>
                        <a:cubicBezTo>
                          <a:pt x="4664901" y="191835"/>
                          <a:pt x="4571032" y="425825"/>
                          <a:pt x="4644614" y="637713"/>
                        </a:cubicBezTo>
                        <a:cubicBezTo>
                          <a:pt x="4718196" y="849601"/>
                          <a:pt x="4610159" y="920561"/>
                          <a:pt x="4644614" y="1138773"/>
                        </a:cubicBezTo>
                        <a:cubicBezTo>
                          <a:pt x="4679069" y="1356985"/>
                          <a:pt x="4611439" y="1476681"/>
                          <a:pt x="4644614" y="1708160"/>
                        </a:cubicBezTo>
                        <a:cubicBezTo>
                          <a:pt x="4677789" y="1939639"/>
                          <a:pt x="4626624" y="2046991"/>
                          <a:pt x="4644614" y="2311710"/>
                        </a:cubicBezTo>
                        <a:cubicBezTo>
                          <a:pt x="4662604" y="2576429"/>
                          <a:pt x="4626624" y="2609330"/>
                          <a:pt x="4644614" y="2778607"/>
                        </a:cubicBezTo>
                        <a:cubicBezTo>
                          <a:pt x="4662604" y="2947884"/>
                          <a:pt x="4626393" y="3251944"/>
                          <a:pt x="4644614" y="3416320"/>
                        </a:cubicBezTo>
                        <a:cubicBezTo>
                          <a:pt x="4395782" y="3455519"/>
                          <a:pt x="4212512" y="3354848"/>
                          <a:pt x="4064037" y="3416320"/>
                        </a:cubicBezTo>
                        <a:cubicBezTo>
                          <a:pt x="3915562" y="3477792"/>
                          <a:pt x="3624489" y="3353009"/>
                          <a:pt x="3483461" y="3416320"/>
                        </a:cubicBezTo>
                        <a:cubicBezTo>
                          <a:pt x="3342433" y="3479631"/>
                          <a:pt x="3082564" y="3385966"/>
                          <a:pt x="2809991" y="3416320"/>
                        </a:cubicBezTo>
                        <a:cubicBezTo>
                          <a:pt x="2537418" y="3446674"/>
                          <a:pt x="2404284" y="3415860"/>
                          <a:pt x="2229415" y="3416320"/>
                        </a:cubicBezTo>
                        <a:cubicBezTo>
                          <a:pt x="2054546" y="3416780"/>
                          <a:pt x="1940031" y="3403763"/>
                          <a:pt x="1788176" y="3416320"/>
                        </a:cubicBezTo>
                        <a:cubicBezTo>
                          <a:pt x="1636321" y="3428877"/>
                          <a:pt x="1508485" y="3383650"/>
                          <a:pt x="1300492" y="3416320"/>
                        </a:cubicBezTo>
                        <a:cubicBezTo>
                          <a:pt x="1092499" y="3448990"/>
                          <a:pt x="812909" y="3406008"/>
                          <a:pt x="627023" y="3416320"/>
                        </a:cubicBezTo>
                        <a:cubicBezTo>
                          <a:pt x="441137" y="3426632"/>
                          <a:pt x="245730" y="3350418"/>
                          <a:pt x="0" y="3416320"/>
                        </a:cubicBezTo>
                        <a:cubicBezTo>
                          <a:pt x="-30644" y="3264422"/>
                          <a:pt x="40012" y="3140158"/>
                          <a:pt x="0" y="2915260"/>
                        </a:cubicBezTo>
                        <a:cubicBezTo>
                          <a:pt x="-40012" y="2690362"/>
                          <a:pt x="25227" y="2588269"/>
                          <a:pt x="0" y="2380036"/>
                        </a:cubicBezTo>
                        <a:cubicBezTo>
                          <a:pt x="-25227" y="2171803"/>
                          <a:pt x="55229" y="2136253"/>
                          <a:pt x="0" y="1913139"/>
                        </a:cubicBezTo>
                        <a:cubicBezTo>
                          <a:pt x="-55229" y="1690025"/>
                          <a:pt x="25743" y="1548064"/>
                          <a:pt x="0" y="1446242"/>
                        </a:cubicBezTo>
                        <a:cubicBezTo>
                          <a:pt x="-25743" y="1344420"/>
                          <a:pt x="12688" y="1010724"/>
                          <a:pt x="0" y="842692"/>
                        </a:cubicBezTo>
                        <a:cubicBezTo>
                          <a:pt x="-12688" y="674660"/>
                          <a:pt x="69402" y="184126"/>
                          <a:pt x="0" y="0"/>
                        </a:cubicBezTo>
                        <a:close/>
                      </a:path>
                    </a:pathLst>
                  </a:custGeom>
                  <ask:type>
                    <ask:lineSketchNone/>
                  </ask:type>
                </ask:lineSketchStyleProps>
              </a:ext>
            </a:extLst>
          </a:ln>
        </p:spPr>
        <p:txBody>
          <a:bodyPr wrap="square" rtlCol="0">
            <a:spAutoFit/>
          </a:bodyPr>
          <a:lstStyle/>
          <a:p>
            <a:r>
              <a:rPr lang="it-IT" sz="2000" dirty="0">
                <a:solidFill>
                  <a:srgbClr val="213967"/>
                </a:solidFill>
              </a:rPr>
              <a:t>-    631 </a:t>
            </a:r>
            <a:r>
              <a:rPr lang="it-IT" sz="2000" dirty="0" err="1">
                <a:solidFill>
                  <a:srgbClr val="213967"/>
                </a:solidFill>
              </a:rPr>
              <a:t>applications</a:t>
            </a:r>
            <a:r>
              <a:rPr lang="it-IT" sz="2000" dirty="0">
                <a:solidFill>
                  <a:srgbClr val="213967"/>
                </a:solidFill>
              </a:rPr>
              <a:t> (27 </a:t>
            </a:r>
            <a:r>
              <a:rPr lang="it-IT" sz="2000" dirty="0" err="1">
                <a:solidFill>
                  <a:srgbClr val="213967"/>
                </a:solidFill>
              </a:rPr>
              <a:t>applications</a:t>
            </a:r>
            <a:r>
              <a:rPr lang="it-IT" sz="2000" dirty="0">
                <a:solidFill>
                  <a:srgbClr val="213967"/>
                </a:solidFill>
              </a:rPr>
              <a:t> per case)</a:t>
            </a:r>
          </a:p>
          <a:p>
            <a:pPr marL="285750" indent="-285750">
              <a:buFontTx/>
              <a:buChar char="-"/>
            </a:pPr>
            <a:r>
              <a:rPr lang="it-IT" sz="2000" dirty="0" err="1">
                <a:solidFill>
                  <a:srgbClr val="213967"/>
                </a:solidFill>
              </a:rPr>
              <a:t>additional</a:t>
            </a:r>
            <a:r>
              <a:rPr lang="it-IT" sz="2000" dirty="0">
                <a:solidFill>
                  <a:srgbClr val="213967"/>
                </a:solidFill>
              </a:rPr>
              <a:t> suture or clip for </a:t>
            </a:r>
            <a:r>
              <a:rPr lang="it-IT" sz="2000" dirty="0" err="1">
                <a:solidFill>
                  <a:srgbClr val="213967"/>
                </a:solidFill>
              </a:rPr>
              <a:t>inadequate</a:t>
            </a:r>
            <a:r>
              <a:rPr lang="it-IT" sz="2000" dirty="0">
                <a:solidFill>
                  <a:srgbClr val="213967"/>
                </a:solidFill>
              </a:rPr>
              <a:t> </a:t>
            </a:r>
            <a:r>
              <a:rPr lang="it-IT" sz="2000" dirty="0" err="1">
                <a:solidFill>
                  <a:srgbClr val="213967"/>
                </a:solidFill>
              </a:rPr>
              <a:t>seal</a:t>
            </a:r>
            <a:r>
              <a:rPr lang="it-IT" sz="2000" dirty="0">
                <a:solidFill>
                  <a:srgbClr val="213967"/>
                </a:solidFill>
              </a:rPr>
              <a:t>  1.5% of the </a:t>
            </a:r>
            <a:r>
              <a:rPr lang="it-IT" sz="2000" dirty="0" err="1">
                <a:solidFill>
                  <a:srgbClr val="213967"/>
                </a:solidFill>
              </a:rPr>
              <a:t>total</a:t>
            </a:r>
            <a:r>
              <a:rPr lang="it-IT" sz="2000" dirty="0">
                <a:solidFill>
                  <a:srgbClr val="213967"/>
                </a:solidFill>
              </a:rPr>
              <a:t> </a:t>
            </a:r>
            <a:r>
              <a:rPr lang="it-IT" sz="2000" dirty="0" err="1">
                <a:solidFill>
                  <a:srgbClr val="213967"/>
                </a:solidFill>
              </a:rPr>
              <a:t>applications</a:t>
            </a:r>
            <a:r>
              <a:rPr lang="it-IT" sz="2000" dirty="0">
                <a:solidFill>
                  <a:srgbClr val="213967"/>
                </a:solidFill>
              </a:rPr>
              <a:t>. (</a:t>
            </a:r>
            <a:r>
              <a:rPr lang="it-IT" sz="2000" dirty="0" err="1">
                <a:solidFill>
                  <a:srgbClr val="213967"/>
                </a:solidFill>
              </a:rPr>
              <a:t>All</a:t>
            </a:r>
            <a:r>
              <a:rPr lang="it-IT" sz="2000" dirty="0">
                <a:solidFill>
                  <a:srgbClr val="213967"/>
                </a:solidFill>
              </a:rPr>
              <a:t> in one Hartmann)</a:t>
            </a:r>
          </a:p>
          <a:p>
            <a:pPr marL="285750" indent="-285750">
              <a:buFontTx/>
              <a:buChar char="-"/>
            </a:pPr>
            <a:r>
              <a:rPr lang="it-IT" sz="2000" dirty="0">
                <a:solidFill>
                  <a:srgbClr val="213967"/>
                </a:solidFill>
              </a:rPr>
              <a:t>An </a:t>
            </a:r>
            <a:r>
              <a:rPr lang="it-IT" sz="2000" dirty="0" err="1">
                <a:solidFill>
                  <a:srgbClr val="213967"/>
                </a:solidFill>
              </a:rPr>
              <a:t>additional</a:t>
            </a:r>
            <a:r>
              <a:rPr lang="it-IT" sz="2000" dirty="0">
                <a:solidFill>
                  <a:srgbClr val="213967"/>
                </a:solidFill>
              </a:rPr>
              <a:t> 45 </a:t>
            </a:r>
            <a:r>
              <a:rPr lang="it-IT" sz="2000" dirty="0" err="1">
                <a:solidFill>
                  <a:srgbClr val="213967"/>
                </a:solidFill>
              </a:rPr>
              <a:t>sutures</a:t>
            </a:r>
            <a:r>
              <a:rPr lang="it-IT" sz="2000" dirty="0">
                <a:solidFill>
                  <a:srgbClr val="213967"/>
                </a:solidFill>
              </a:rPr>
              <a:t> or clips in 5 </a:t>
            </a:r>
            <a:r>
              <a:rPr lang="it-IT" sz="2000" dirty="0" err="1">
                <a:solidFill>
                  <a:srgbClr val="213967"/>
                </a:solidFill>
              </a:rPr>
              <a:t>cases</a:t>
            </a:r>
            <a:r>
              <a:rPr lang="it-IT" sz="2000" dirty="0">
                <a:solidFill>
                  <a:srgbClr val="213967"/>
                </a:solidFill>
              </a:rPr>
              <a:t> due to the </a:t>
            </a:r>
            <a:r>
              <a:rPr lang="it-IT" sz="2000" dirty="0" err="1">
                <a:solidFill>
                  <a:srgbClr val="213967"/>
                </a:solidFill>
              </a:rPr>
              <a:t>proximity</a:t>
            </a:r>
            <a:r>
              <a:rPr lang="it-IT" sz="2000" dirty="0">
                <a:solidFill>
                  <a:srgbClr val="213967"/>
                </a:solidFill>
              </a:rPr>
              <a:t> of </a:t>
            </a:r>
            <a:r>
              <a:rPr lang="it-IT" sz="2000" dirty="0" err="1">
                <a:solidFill>
                  <a:srgbClr val="213967"/>
                </a:solidFill>
              </a:rPr>
              <a:t>bleeding</a:t>
            </a:r>
            <a:r>
              <a:rPr lang="it-IT" sz="2000" dirty="0">
                <a:solidFill>
                  <a:srgbClr val="213967"/>
                </a:solidFill>
              </a:rPr>
              <a:t> to </a:t>
            </a:r>
            <a:r>
              <a:rPr lang="it-IT" sz="2000" dirty="0" err="1">
                <a:solidFill>
                  <a:srgbClr val="213967"/>
                </a:solidFill>
              </a:rPr>
              <a:t>critical</a:t>
            </a:r>
            <a:r>
              <a:rPr lang="it-IT" sz="2000" dirty="0">
                <a:solidFill>
                  <a:srgbClr val="213967"/>
                </a:solidFill>
              </a:rPr>
              <a:t> </a:t>
            </a:r>
            <a:r>
              <a:rPr lang="it-IT" sz="2000" dirty="0" err="1">
                <a:solidFill>
                  <a:srgbClr val="213967"/>
                </a:solidFill>
              </a:rPr>
              <a:t>vascular</a:t>
            </a:r>
            <a:r>
              <a:rPr lang="it-IT" sz="2000" dirty="0">
                <a:solidFill>
                  <a:srgbClr val="213967"/>
                </a:solidFill>
              </a:rPr>
              <a:t>, </a:t>
            </a:r>
            <a:r>
              <a:rPr lang="it-IT" sz="2000" dirty="0" err="1">
                <a:solidFill>
                  <a:srgbClr val="213967"/>
                </a:solidFill>
              </a:rPr>
              <a:t>biliary</a:t>
            </a:r>
            <a:r>
              <a:rPr lang="it-IT" sz="2000" dirty="0">
                <a:solidFill>
                  <a:srgbClr val="213967"/>
                </a:solidFill>
              </a:rPr>
              <a:t>, or </a:t>
            </a:r>
            <a:r>
              <a:rPr lang="it-IT" sz="2000" dirty="0" err="1">
                <a:solidFill>
                  <a:srgbClr val="213967"/>
                </a:solidFill>
              </a:rPr>
              <a:t>bowel</a:t>
            </a:r>
            <a:r>
              <a:rPr lang="it-IT" sz="2000" dirty="0">
                <a:solidFill>
                  <a:srgbClr val="213967"/>
                </a:solidFill>
              </a:rPr>
              <a:t> </a:t>
            </a:r>
            <a:r>
              <a:rPr lang="it-IT" sz="2000" dirty="0" err="1">
                <a:solidFill>
                  <a:srgbClr val="213967"/>
                </a:solidFill>
              </a:rPr>
              <a:t>structures</a:t>
            </a:r>
            <a:r>
              <a:rPr lang="it-IT" sz="2000" dirty="0">
                <a:solidFill>
                  <a:srgbClr val="213967"/>
                </a:solidFill>
              </a:rPr>
              <a:t>. </a:t>
            </a:r>
          </a:p>
          <a:p>
            <a:pPr marL="285750" indent="-285750">
              <a:buFontTx/>
              <a:buChar char="-"/>
            </a:pPr>
            <a:r>
              <a:rPr lang="it-IT" sz="2000" dirty="0">
                <a:solidFill>
                  <a:srgbClr val="213967"/>
                </a:solidFill>
              </a:rPr>
              <a:t>In 74% </a:t>
            </a:r>
            <a:r>
              <a:rPr lang="it-IT" sz="2000" dirty="0" err="1">
                <a:solidFill>
                  <a:srgbClr val="213967"/>
                </a:solidFill>
              </a:rPr>
              <a:t>cases</a:t>
            </a:r>
            <a:r>
              <a:rPr lang="it-IT" sz="2000" dirty="0">
                <a:solidFill>
                  <a:srgbClr val="213967"/>
                </a:solidFill>
              </a:rPr>
              <a:t> with </a:t>
            </a:r>
            <a:r>
              <a:rPr lang="it-IT" sz="2000" dirty="0" err="1">
                <a:solidFill>
                  <a:srgbClr val="213967"/>
                </a:solidFill>
              </a:rPr>
              <a:t>intestinal</a:t>
            </a:r>
            <a:r>
              <a:rPr lang="it-IT" sz="2000" dirty="0">
                <a:solidFill>
                  <a:srgbClr val="213967"/>
                </a:solidFill>
              </a:rPr>
              <a:t> </a:t>
            </a:r>
            <a:r>
              <a:rPr lang="it-IT" sz="2000" dirty="0" err="1">
                <a:solidFill>
                  <a:srgbClr val="213967"/>
                </a:solidFill>
              </a:rPr>
              <a:t>resection</a:t>
            </a:r>
            <a:r>
              <a:rPr lang="it-IT" sz="2000" dirty="0">
                <a:solidFill>
                  <a:srgbClr val="213967"/>
                </a:solidFill>
              </a:rPr>
              <a:t>, no </a:t>
            </a:r>
            <a:r>
              <a:rPr lang="it-IT" sz="2000" dirty="0" err="1">
                <a:solidFill>
                  <a:srgbClr val="213967"/>
                </a:solidFill>
              </a:rPr>
              <a:t>other</a:t>
            </a:r>
            <a:r>
              <a:rPr lang="it-IT" sz="2000" dirty="0">
                <a:solidFill>
                  <a:srgbClr val="213967"/>
                </a:solidFill>
              </a:rPr>
              <a:t> </a:t>
            </a:r>
            <a:r>
              <a:rPr lang="it-IT" sz="2000" dirty="0" err="1">
                <a:solidFill>
                  <a:srgbClr val="213967"/>
                </a:solidFill>
              </a:rPr>
              <a:t>means</a:t>
            </a:r>
            <a:r>
              <a:rPr lang="it-IT" sz="2000" dirty="0">
                <a:solidFill>
                  <a:srgbClr val="213967"/>
                </a:solidFill>
              </a:rPr>
              <a:t> of </a:t>
            </a:r>
            <a:r>
              <a:rPr lang="it-IT" sz="2000" dirty="0" err="1">
                <a:solidFill>
                  <a:srgbClr val="213967"/>
                </a:solidFill>
              </a:rPr>
              <a:t>haemostasis</a:t>
            </a:r>
            <a:r>
              <a:rPr lang="it-IT" sz="2000" dirty="0">
                <a:solidFill>
                  <a:srgbClr val="213967"/>
                </a:solidFill>
              </a:rPr>
              <a:t> (</a:t>
            </a:r>
            <a:r>
              <a:rPr lang="it-IT" sz="2000" dirty="0" err="1">
                <a:solidFill>
                  <a:srgbClr val="213967"/>
                </a:solidFill>
              </a:rPr>
              <a:t>sutures</a:t>
            </a:r>
            <a:r>
              <a:rPr lang="it-IT" sz="2000" dirty="0">
                <a:solidFill>
                  <a:srgbClr val="213967"/>
                </a:solidFill>
              </a:rPr>
              <a:t> or clips) </a:t>
            </a:r>
            <a:r>
              <a:rPr lang="it-IT" sz="2000" dirty="0" err="1">
                <a:solidFill>
                  <a:srgbClr val="213967"/>
                </a:solidFill>
              </a:rPr>
              <a:t>was</a:t>
            </a:r>
            <a:r>
              <a:rPr lang="it-IT" sz="2000" dirty="0">
                <a:solidFill>
                  <a:srgbClr val="213967"/>
                </a:solidFill>
              </a:rPr>
              <a:t> </a:t>
            </a:r>
            <a:r>
              <a:rPr lang="it-IT" sz="2000" dirty="0" err="1">
                <a:solidFill>
                  <a:srgbClr val="213967"/>
                </a:solidFill>
              </a:rPr>
              <a:t>required</a:t>
            </a:r>
            <a:r>
              <a:rPr lang="it-IT" sz="2000" dirty="0">
                <a:solidFill>
                  <a:srgbClr val="213967"/>
                </a:solidFill>
              </a:rPr>
              <a:t> </a:t>
            </a:r>
            <a:r>
              <a:rPr lang="it-IT" sz="2000" dirty="0" err="1">
                <a:solidFill>
                  <a:srgbClr val="213967"/>
                </a:solidFill>
              </a:rPr>
              <a:t>except</a:t>
            </a:r>
            <a:r>
              <a:rPr lang="it-IT" sz="2000" dirty="0">
                <a:solidFill>
                  <a:srgbClr val="213967"/>
                </a:solidFill>
              </a:rPr>
              <a:t> the RF. </a:t>
            </a:r>
          </a:p>
          <a:p>
            <a:pPr marL="285750" indent="-285750">
              <a:buFontTx/>
              <a:buChar char="-"/>
            </a:pPr>
            <a:r>
              <a:rPr lang="it-IT" sz="2000" dirty="0" err="1">
                <a:solidFill>
                  <a:srgbClr val="213967"/>
                </a:solidFill>
              </a:rPr>
              <a:t>mean</a:t>
            </a:r>
            <a:r>
              <a:rPr lang="it-IT" sz="2000" dirty="0">
                <a:solidFill>
                  <a:srgbClr val="213967"/>
                </a:solidFill>
              </a:rPr>
              <a:t> </a:t>
            </a:r>
            <a:r>
              <a:rPr lang="it-IT" sz="2000" dirty="0" err="1">
                <a:solidFill>
                  <a:srgbClr val="213967"/>
                </a:solidFill>
              </a:rPr>
              <a:t>calculated</a:t>
            </a:r>
            <a:r>
              <a:rPr lang="it-IT" sz="2000" dirty="0">
                <a:solidFill>
                  <a:srgbClr val="213967"/>
                </a:solidFill>
              </a:rPr>
              <a:t> time </a:t>
            </a:r>
            <a:r>
              <a:rPr lang="it-IT" sz="2000" dirty="0" err="1">
                <a:solidFill>
                  <a:srgbClr val="213967"/>
                </a:solidFill>
              </a:rPr>
              <a:t>savings</a:t>
            </a:r>
            <a:r>
              <a:rPr lang="it-IT" sz="2000" dirty="0">
                <a:solidFill>
                  <a:srgbClr val="213967"/>
                </a:solidFill>
              </a:rPr>
              <a:t> </a:t>
            </a:r>
            <a:r>
              <a:rPr lang="it-IT" sz="2000" dirty="0" err="1">
                <a:solidFill>
                  <a:srgbClr val="213967"/>
                </a:solidFill>
              </a:rPr>
              <a:t>using</a:t>
            </a:r>
            <a:r>
              <a:rPr lang="it-IT" sz="2000" dirty="0">
                <a:solidFill>
                  <a:srgbClr val="213967"/>
                </a:solidFill>
              </a:rPr>
              <a:t> RF: 26.8 min (range9.8–48 min) per case. </a:t>
            </a:r>
          </a:p>
          <a:p>
            <a:pPr marL="285750" indent="-285750">
              <a:buFontTx/>
              <a:buChar char="-"/>
            </a:pPr>
            <a:r>
              <a:rPr lang="it-IT" sz="2000" dirty="0">
                <a:solidFill>
                  <a:srgbClr val="213967"/>
                </a:solidFill>
              </a:rPr>
              <a:t>No </a:t>
            </a:r>
            <a:r>
              <a:rPr lang="it-IT" sz="2000" dirty="0" err="1">
                <a:solidFill>
                  <a:srgbClr val="213967"/>
                </a:solidFill>
              </a:rPr>
              <a:t>haemorrhagic</a:t>
            </a:r>
            <a:r>
              <a:rPr lang="it-IT" sz="2000" dirty="0">
                <a:solidFill>
                  <a:srgbClr val="213967"/>
                </a:solidFill>
              </a:rPr>
              <a:t> </a:t>
            </a:r>
            <a:r>
              <a:rPr lang="it-IT" sz="2000" dirty="0" err="1">
                <a:solidFill>
                  <a:srgbClr val="213967"/>
                </a:solidFill>
              </a:rPr>
              <a:t>complications</a:t>
            </a:r>
            <a:r>
              <a:rPr lang="it-IT" sz="2000" dirty="0">
                <a:solidFill>
                  <a:srgbClr val="213967"/>
                </a:solidFill>
              </a:rPr>
              <a:t>.</a:t>
            </a:r>
          </a:p>
        </p:txBody>
      </p:sp>
    </p:spTree>
    <p:extLst>
      <p:ext uri="{BB962C8B-B14F-4D97-AF65-F5344CB8AC3E}">
        <p14:creationId xmlns:p14="http://schemas.microsoft.com/office/powerpoint/2010/main" val="2034345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1B974-0263-1F14-5171-11A41A52C983}"/>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276BCB91-7447-9E25-6905-C0A7622243F7}"/>
              </a:ext>
            </a:extLst>
          </p:cNvPr>
          <p:cNvSpPr txBox="1">
            <a:spLocks/>
          </p:cNvSpPr>
          <p:nvPr/>
        </p:nvSpPr>
        <p:spPr>
          <a:xfrm>
            <a:off x="0" y="37841"/>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Limiti «da manuale»</a:t>
            </a:r>
          </a:p>
        </p:txBody>
      </p:sp>
      <p:sp>
        <p:nvSpPr>
          <p:cNvPr id="3" name="CasellaDiTesto 2">
            <a:extLst>
              <a:ext uri="{FF2B5EF4-FFF2-40B4-BE49-F238E27FC236}">
                <a16:creationId xmlns:a16="http://schemas.microsoft.com/office/drawing/2014/main" id="{BB179223-9DB5-1206-74B5-ECB1F84AE996}"/>
              </a:ext>
            </a:extLst>
          </p:cNvPr>
          <p:cNvSpPr txBox="1"/>
          <p:nvPr/>
        </p:nvSpPr>
        <p:spPr>
          <a:xfrm>
            <a:off x="398418" y="929200"/>
            <a:ext cx="5697582" cy="2308324"/>
          </a:xfrm>
          <a:prstGeom prst="rect">
            <a:avLst/>
          </a:prstGeom>
          <a:noFill/>
        </p:spPr>
        <p:txBody>
          <a:bodyPr wrap="square">
            <a:spAutoFit/>
          </a:bodyPr>
          <a:lstStyle/>
          <a:p>
            <a:r>
              <a:rPr lang="it-IT" b="1" dirty="0">
                <a:solidFill>
                  <a:srgbClr val="213967"/>
                </a:solidFill>
              </a:rPr>
              <a:t>THUNDERBEAT (Olympus, Energia ibrida US/RF).</a:t>
            </a:r>
          </a:p>
          <a:p>
            <a:r>
              <a:rPr lang="it-IT" dirty="0">
                <a:solidFill>
                  <a:srgbClr val="213967"/>
                </a:solidFill>
              </a:rPr>
              <a:t>su </a:t>
            </a:r>
            <a:r>
              <a:rPr lang="it-IT" b="1" dirty="0">
                <a:solidFill>
                  <a:srgbClr val="213967"/>
                </a:solidFill>
              </a:rPr>
              <a:t>tessuto duro o spesso</a:t>
            </a:r>
            <a:r>
              <a:rPr lang="it-IT" dirty="0">
                <a:solidFill>
                  <a:srgbClr val="213967"/>
                </a:solidFill>
              </a:rPr>
              <a:t> in modalità SEAL &amp; CUT può fallire taglio/coagulazione per sovraccarico sulla punta. Sconsigliata attivazione con prese “molto grandi,” contatto con metallo durante attivazione, o attivazioni senza tessuto tra le branche. Rischio di danneggiare </a:t>
            </a:r>
            <a:r>
              <a:rPr lang="it-IT" dirty="0" err="1">
                <a:solidFill>
                  <a:srgbClr val="213967"/>
                </a:solidFill>
              </a:rPr>
              <a:t>pad</a:t>
            </a:r>
            <a:r>
              <a:rPr lang="it-IT" dirty="0">
                <a:solidFill>
                  <a:srgbClr val="213967"/>
                </a:solidFill>
              </a:rPr>
              <a:t> o punta con carichi/tempi lunghi.</a:t>
            </a:r>
          </a:p>
          <a:p>
            <a:pPr>
              <a:buNone/>
            </a:pPr>
            <a:endParaRPr lang="it-IT" dirty="0">
              <a:solidFill>
                <a:srgbClr val="213967"/>
              </a:solidFill>
            </a:endParaRPr>
          </a:p>
        </p:txBody>
      </p:sp>
      <p:sp>
        <p:nvSpPr>
          <p:cNvPr id="6" name="CasellaDiTesto 5">
            <a:extLst>
              <a:ext uri="{FF2B5EF4-FFF2-40B4-BE49-F238E27FC236}">
                <a16:creationId xmlns:a16="http://schemas.microsoft.com/office/drawing/2014/main" id="{E8978CF8-5EF0-CDED-0228-1BA37EA4B18F}"/>
              </a:ext>
            </a:extLst>
          </p:cNvPr>
          <p:cNvSpPr txBox="1"/>
          <p:nvPr/>
        </p:nvSpPr>
        <p:spPr>
          <a:xfrm>
            <a:off x="6609806" y="1882785"/>
            <a:ext cx="5582194" cy="2862322"/>
          </a:xfrm>
          <a:prstGeom prst="rect">
            <a:avLst/>
          </a:prstGeom>
          <a:noFill/>
        </p:spPr>
        <p:txBody>
          <a:bodyPr wrap="square">
            <a:spAutoFit/>
          </a:bodyPr>
          <a:lstStyle/>
          <a:p>
            <a:pPr>
              <a:buNone/>
            </a:pPr>
            <a:r>
              <a:rPr lang="it-IT" b="1" dirty="0">
                <a:solidFill>
                  <a:srgbClr val="213967"/>
                </a:solidFill>
              </a:rPr>
              <a:t>HARMONIC ACE+7 (</a:t>
            </a:r>
            <a:r>
              <a:rPr lang="it-IT" b="1" dirty="0" err="1">
                <a:solidFill>
                  <a:srgbClr val="213967"/>
                </a:solidFill>
              </a:rPr>
              <a:t>Ethicon</a:t>
            </a:r>
            <a:r>
              <a:rPr lang="it-IT" b="1" dirty="0">
                <a:solidFill>
                  <a:srgbClr val="213967"/>
                </a:solidFill>
              </a:rPr>
              <a:t>, US)</a:t>
            </a:r>
          </a:p>
          <a:p>
            <a:r>
              <a:rPr lang="it-IT" dirty="0">
                <a:solidFill>
                  <a:srgbClr val="213967"/>
                </a:solidFill>
              </a:rPr>
              <a:t>la </a:t>
            </a:r>
            <a:r>
              <a:rPr lang="it-IT" b="1" dirty="0" err="1">
                <a:solidFill>
                  <a:srgbClr val="213967"/>
                </a:solidFill>
              </a:rPr>
              <a:t>Adaptive</a:t>
            </a:r>
            <a:r>
              <a:rPr lang="it-IT" b="1" dirty="0">
                <a:solidFill>
                  <a:srgbClr val="213967"/>
                </a:solidFill>
              </a:rPr>
              <a:t> </a:t>
            </a:r>
            <a:r>
              <a:rPr lang="it-IT" b="1" dirty="0" err="1">
                <a:solidFill>
                  <a:srgbClr val="213967"/>
                </a:solidFill>
              </a:rPr>
              <a:t>Tissue</a:t>
            </a:r>
            <a:r>
              <a:rPr lang="it-IT" b="1" dirty="0">
                <a:solidFill>
                  <a:srgbClr val="213967"/>
                </a:solidFill>
              </a:rPr>
              <a:t> Technology</a:t>
            </a:r>
            <a:r>
              <a:rPr lang="it-IT" dirty="0">
                <a:solidFill>
                  <a:srgbClr val="213967"/>
                </a:solidFill>
              </a:rPr>
              <a:t> modula l’energia in risposta a </a:t>
            </a:r>
            <a:r>
              <a:rPr lang="it-IT" b="1" dirty="0">
                <a:solidFill>
                  <a:srgbClr val="213967"/>
                </a:solidFill>
              </a:rPr>
              <a:t>condizioni tissutali che cambiano</a:t>
            </a:r>
            <a:r>
              <a:rPr lang="it-IT" dirty="0">
                <a:solidFill>
                  <a:srgbClr val="213967"/>
                </a:solidFill>
              </a:rPr>
              <a:t>, riducendo spread termico e gestendo temperature della lama. Avvertenze: evitare uso prolungato in Advanced </a:t>
            </a:r>
            <a:r>
              <a:rPr lang="it-IT" dirty="0" err="1">
                <a:solidFill>
                  <a:srgbClr val="213967"/>
                </a:solidFill>
              </a:rPr>
              <a:t>Hemostasis</a:t>
            </a:r>
            <a:r>
              <a:rPr lang="it-IT" dirty="0">
                <a:solidFill>
                  <a:srgbClr val="213967"/>
                </a:solidFill>
              </a:rPr>
              <a:t> (danneggia il </a:t>
            </a:r>
            <a:r>
              <a:rPr lang="it-IT" dirty="0" err="1">
                <a:solidFill>
                  <a:srgbClr val="213967"/>
                </a:solidFill>
              </a:rPr>
              <a:t>pad</a:t>
            </a:r>
            <a:r>
              <a:rPr lang="it-IT" dirty="0">
                <a:solidFill>
                  <a:srgbClr val="213967"/>
                </a:solidFill>
              </a:rPr>
              <a:t>), attenzione a attivazioni senza tessuto tra lama e </a:t>
            </a:r>
            <a:r>
              <a:rPr lang="it-IT" dirty="0" err="1">
                <a:solidFill>
                  <a:srgbClr val="213967"/>
                </a:solidFill>
              </a:rPr>
              <a:t>pad</a:t>
            </a:r>
            <a:r>
              <a:rPr lang="it-IT" dirty="0">
                <a:solidFill>
                  <a:srgbClr val="213967"/>
                </a:solidFill>
              </a:rPr>
              <a:t>.  </a:t>
            </a:r>
          </a:p>
          <a:p>
            <a:r>
              <a:rPr lang="it-IT" b="1" dirty="0">
                <a:solidFill>
                  <a:srgbClr val="213967"/>
                </a:solidFill>
              </a:rPr>
              <a:t>Implicazione per l’edema:</a:t>
            </a:r>
            <a:r>
              <a:rPr lang="it-IT" dirty="0">
                <a:solidFill>
                  <a:srgbClr val="213967"/>
                </a:solidFill>
              </a:rPr>
              <a:t> tanta acqua = </a:t>
            </a:r>
            <a:r>
              <a:rPr lang="it-IT" b="1" dirty="0">
                <a:solidFill>
                  <a:srgbClr val="213967"/>
                </a:solidFill>
              </a:rPr>
              <a:t>effetto </a:t>
            </a:r>
            <a:r>
              <a:rPr lang="it-IT" b="1" dirty="0" err="1">
                <a:solidFill>
                  <a:srgbClr val="213967"/>
                </a:solidFill>
              </a:rPr>
              <a:t>heat-sink</a:t>
            </a:r>
            <a:r>
              <a:rPr lang="it-IT" dirty="0">
                <a:solidFill>
                  <a:srgbClr val="213967"/>
                </a:solidFill>
              </a:rPr>
              <a:t> e più vapore</a:t>
            </a:r>
          </a:p>
          <a:p>
            <a:pPr>
              <a:buNone/>
            </a:pPr>
            <a:endParaRPr lang="it-IT" dirty="0">
              <a:solidFill>
                <a:srgbClr val="213967"/>
              </a:solidFill>
            </a:endParaRPr>
          </a:p>
        </p:txBody>
      </p:sp>
      <p:sp>
        <p:nvSpPr>
          <p:cNvPr id="8" name="CasellaDiTesto 7">
            <a:extLst>
              <a:ext uri="{FF2B5EF4-FFF2-40B4-BE49-F238E27FC236}">
                <a16:creationId xmlns:a16="http://schemas.microsoft.com/office/drawing/2014/main" id="{BC07A1E6-87D1-5F05-B011-2E38423DC7CD}"/>
              </a:ext>
            </a:extLst>
          </p:cNvPr>
          <p:cNvSpPr txBox="1"/>
          <p:nvPr/>
        </p:nvSpPr>
        <p:spPr>
          <a:xfrm>
            <a:off x="398418" y="3528469"/>
            <a:ext cx="5697582" cy="2893100"/>
          </a:xfrm>
          <a:prstGeom prst="rect">
            <a:avLst/>
          </a:prstGeom>
          <a:noFill/>
        </p:spPr>
        <p:txBody>
          <a:bodyPr wrap="square">
            <a:spAutoFit/>
          </a:bodyPr>
          <a:lstStyle/>
          <a:p>
            <a:pPr>
              <a:buNone/>
            </a:pPr>
            <a:r>
              <a:rPr lang="it-IT" b="1" dirty="0" err="1">
                <a:solidFill>
                  <a:srgbClr val="213967"/>
                </a:solidFill>
              </a:rPr>
              <a:t>LigaSure</a:t>
            </a:r>
            <a:r>
              <a:rPr lang="it-IT" b="1" dirty="0">
                <a:solidFill>
                  <a:srgbClr val="213967"/>
                </a:solidFill>
              </a:rPr>
              <a:t> (</a:t>
            </a:r>
            <a:r>
              <a:rPr lang="it-IT" b="1" dirty="0" err="1">
                <a:solidFill>
                  <a:srgbClr val="213967"/>
                </a:solidFill>
              </a:rPr>
              <a:t>Medtronic</a:t>
            </a:r>
            <a:r>
              <a:rPr lang="it-IT" b="1" dirty="0">
                <a:solidFill>
                  <a:srgbClr val="213967"/>
                </a:solidFill>
              </a:rPr>
              <a:t>, RF)</a:t>
            </a:r>
          </a:p>
          <a:p>
            <a:r>
              <a:rPr lang="it-IT" dirty="0">
                <a:solidFill>
                  <a:srgbClr val="213967"/>
                </a:solidFill>
              </a:rPr>
              <a:t>Le IFU insistono su </a:t>
            </a:r>
            <a:r>
              <a:rPr lang="it-IT" b="1" dirty="0">
                <a:solidFill>
                  <a:srgbClr val="213967"/>
                </a:solidFill>
              </a:rPr>
              <a:t>compressione adeguata</a:t>
            </a:r>
            <a:r>
              <a:rPr lang="it-IT" dirty="0">
                <a:solidFill>
                  <a:srgbClr val="213967"/>
                </a:solidFill>
              </a:rPr>
              <a:t>, eliminare la </a:t>
            </a:r>
            <a:r>
              <a:rPr lang="it-IT" b="1" dirty="0">
                <a:solidFill>
                  <a:srgbClr val="213967"/>
                </a:solidFill>
              </a:rPr>
              <a:t>tensione sul tessuto durante il </a:t>
            </a:r>
            <a:r>
              <a:rPr lang="it-IT" b="1" dirty="0" err="1">
                <a:solidFill>
                  <a:srgbClr val="213967"/>
                </a:solidFill>
              </a:rPr>
              <a:t>sealing</a:t>
            </a:r>
            <a:r>
              <a:rPr lang="it-IT" dirty="0">
                <a:solidFill>
                  <a:srgbClr val="213967"/>
                </a:solidFill>
              </a:rPr>
              <a:t>, cautela con </a:t>
            </a:r>
            <a:r>
              <a:rPr lang="it-IT" b="1" dirty="0">
                <a:solidFill>
                  <a:srgbClr val="213967"/>
                </a:solidFill>
              </a:rPr>
              <a:t>fasci voluminosi</a:t>
            </a:r>
            <a:r>
              <a:rPr lang="it-IT" dirty="0">
                <a:solidFill>
                  <a:srgbClr val="213967"/>
                </a:solidFill>
              </a:rPr>
              <a:t>, e controllo del sigillo prima di dividere. La tecnologia è pensata per fornire </a:t>
            </a:r>
            <a:r>
              <a:rPr lang="it-IT" dirty="0" err="1">
                <a:solidFill>
                  <a:srgbClr val="213967"/>
                </a:solidFill>
              </a:rPr>
              <a:t>seal</a:t>
            </a:r>
            <a:r>
              <a:rPr lang="it-IT" dirty="0">
                <a:solidFill>
                  <a:srgbClr val="213967"/>
                </a:solidFill>
              </a:rPr>
              <a:t> consistenti via pressione + RF.  </a:t>
            </a:r>
          </a:p>
          <a:p>
            <a:r>
              <a:rPr lang="it-IT" b="1" dirty="0">
                <a:solidFill>
                  <a:srgbClr val="213967"/>
                </a:solidFill>
              </a:rPr>
              <a:t>Implicazione per l’edema:</a:t>
            </a:r>
            <a:r>
              <a:rPr lang="it-IT" dirty="0">
                <a:solidFill>
                  <a:srgbClr val="213967"/>
                </a:solidFill>
              </a:rPr>
              <a:t> il bipolare ama la </a:t>
            </a:r>
            <a:r>
              <a:rPr lang="it-IT" b="1" dirty="0">
                <a:solidFill>
                  <a:srgbClr val="213967"/>
                </a:solidFill>
              </a:rPr>
              <a:t>compressione uniforme</a:t>
            </a:r>
            <a:r>
              <a:rPr lang="it-IT" dirty="0">
                <a:solidFill>
                  <a:srgbClr val="213967"/>
                </a:solidFill>
              </a:rPr>
              <a:t>. Nell’edema il tessuto “</a:t>
            </a:r>
            <a:r>
              <a:rPr lang="it-IT" dirty="0" err="1">
                <a:solidFill>
                  <a:srgbClr val="213967"/>
                </a:solidFill>
              </a:rPr>
              <a:t>sponge</a:t>
            </a:r>
            <a:r>
              <a:rPr lang="it-IT" dirty="0">
                <a:solidFill>
                  <a:srgbClr val="213967"/>
                </a:solidFill>
              </a:rPr>
              <a:t>” disperde energia e può mascherare i segnali di fine ciclo</a:t>
            </a:r>
          </a:p>
          <a:p>
            <a:pPr>
              <a:buNone/>
            </a:pPr>
            <a:endParaRPr lang="it-IT" dirty="0">
              <a:solidFill>
                <a:srgbClr val="213967"/>
              </a:solidFill>
            </a:endParaRPr>
          </a:p>
        </p:txBody>
      </p:sp>
    </p:spTree>
    <p:extLst>
      <p:ext uri="{BB962C8B-B14F-4D97-AF65-F5344CB8AC3E}">
        <p14:creationId xmlns:p14="http://schemas.microsoft.com/office/powerpoint/2010/main" val="1785621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EA7CF-5A2A-7C09-3DE4-3E36E5C45E01}"/>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AD5F1B02-01C8-944D-AD99-F29DB0E00917}"/>
              </a:ext>
            </a:extLst>
          </p:cNvPr>
          <p:cNvSpPr txBox="1">
            <a:spLocks/>
          </p:cNvSpPr>
          <p:nvPr/>
        </p:nvSpPr>
        <p:spPr>
          <a:xfrm>
            <a:off x="0" y="37841"/>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Strategia su tessuti edematosi/flogosi</a:t>
            </a:r>
          </a:p>
          <a:p>
            <a:pPr marL="0" indent="0" algn="ctr">
              <a:buNone/>
            </a:pPr>
            <a:endParaRPr lang="it-IT" sz="2800" b="1" dirty="0">
              <a:solidFill>
                <a:srgbClr val="78A6AC"/>
              </a:solidFill>
            </a:endParaRPr>
          </a:p>
        </p:txBody>
      </p:sp>
      <p:sp>
        <p:nvSpPr>
          <p:cNvPr id="3" name="CasellaDiTesto 2">
            <a:extLst>
              <a:ext uri="{FF2B5EF4-FFF2-40B4-BE49-F238E27FC236}">
                <a16:creationId xmlns:a16="http://schemas.microsoft.com/office/drawing/2014/main" id="{0D65687E-3C28-44A3-62E0-B1128BDE248D}"/>
              </a:ext>
            </a:extLst>
          </p:cNvPr>
          <p:cNvSpPr txBox="1"/>
          <p:nvPr/>
        </p:nvSpPr>
        <p:spPr>
          <a:xfrm>
            <a:off x="820448" y="1305341"/>
            <a:ext cx="10246137" cy="4247317"/>
          </a:xfrm>
          <a:prstGeom prst="rect">
            <a:avLst/>
          </a:prstGeom>
          <a:noFill/>
        </p:spPr>
        <p:txBody>
          <a:bodyPr wrap="square">
            <a:spAutoFit/>
          </a:bodyPr>
          <a:lstStyle/>
          <a:p>
            <a:r>
              <a:rPr lang="it-IT" b="1" dirty="0"/>
              <a:t>Morsi piccoli e progressivi</a:t>
            </a:r>
            <a:r>
              <a:rPr lang="it-IT" dirty="0"/>
              <a:t>. Tutti e tre i sistemi sconsigliano carichi eccessivi o “</a:t>
            </a:r>
            <a:r>
              <a:rPr lang="it-IT" dirty="0" err="1"/>
              <a:t>tissue</a:t>
            </a:r>
            <a:r>
              <a:rPr lang="it-IT" dirty="0"/>
              <a:t> bites” spessi. </a:t>
            </a:r>
          </a:p>
          <a:p>
            <a:endParaRPr lang="it-IT" dirty="0"/>
          </a:p>
          <a:p>
            <a:r>
              <a:rPr lang="it-IT" b="1" dirty="0" err="1"/>
              <a:t>Pre</a:t>
            </a:r>
            <a:r>
              <a:rPr lang="it-IT" b="1" dirty="0"/>
              <a:t>-compressione vera</a:t>
            </a:r>
            <a:r>
              <a:rPr lang="it-IT" dirty="0"/>
              <a:t> prima di attivare. Favorisce espressione di fluido e uniforma l’impedenza. </a:t>
            </a:r>
            <a:r>
              <a:rPr lang="it-IT" dirty="0" err="1"/>
              <a:t>Ligasure</a:t>
            </a:r>
            <a:r>
              <a:rPr lang="it-IT" dirty="0"/>
              <a:t> lo sottintende, </a:t>
            </a:r>
            <a:r>
              <a:rPr lang="it-IT" dirty="0" err="1"/>
              <a:t>Harmonic</a:t>
            </a:r>
            <a:r>
              <a:rPr lang="it-IT" dirty="0"/>
              <a:t> lo compensa in parte con ATT, </a:t>
            </a:r>
            <a:r>
              <a:rPr lang="it-IT" dirty="0" err="1"/>
              <a:t>Thunderbeat</a:t>
            </a:r>
            <a:r>
              <a:rPr lang="it-IT" dirty="0"/>
              <a:t> è a rischio di danneggiamento.</a:t>
            </a:r>
          </a:p>
          <a:p>
            <a:r>
              <a:rPr lang="it-IT" dirty="0"/>
              <a:t>  </a:t>
            </a:r>
          </a:p>
          <a:p>
            <a:r>
              <a:rPr lang="it-IT" b="1" dirty="0"/>
              <a:t>Elimina la trazione durante il </a:t>
            </a:r>
            <a:r>
              <a:rPr lang="it-IT" b="1" dirty="0" err="1"/>
              <a:t>sealing</a:t>
            </a:r>
            <a:r>
              <a:rPr lang="it-IT" b="1" dirty="0"/>
              <a:t>.</a:t>
            </a:r>
            <a:r>
              <a:rPr lang="it-IT" dirty="0"/>
              <a:t> Evita di “</a:t>
            </a:r>
            <a:r>
              <a:rPr lang="it-IT" dirty="0" err="1"/>
              <a:t>violoncellare</a:t>
            </a:r>
            <a:r>
              <a:rPr lang="it-IT" dirty="0"/>
              <a:t>” il peduncolo imbibito: il sigillo regge meno se lo stiri mentre scaldi. Indicazione chiara nelle IFU </a:t>
            </a:r>
            <a:r>
              <a:rPr lang="it-IT" dirty="0" err="1"/>
              <a:t>LigaSure</a:t>
            </a:r>
            <a:r>
              <a:rPr lang="it-IT" dirty="0"/>
              <a:t>.  </a:t>
            </a:r>
          </a:p>
          <a:p>
            <a:endParaRPr lang="it-IT" dirty="0"/>
          </a:p>
          <a:p>
            <a:r>
              <a:rPr lang="it-IT" b="1" dirty="0"/>
              <a:t>Attivazioni più brevi e ripetute</a:t>
            </a:r>
            <a:r>
              <a:rPr lang="it-IT" dirty="0"/>
              <a:t> invece che una lunga. Riduce </a:t>
            </a:r>
            <a:r>
              <a:rPr lang="it-IT" dirty="0" err="1"/>
              <a:t>steam</a:t>
            </a:r>
            <a:r>
              <a:rPr lang="it-IT" dirty="0"/>
              <a:t>-pop e danno </a:t>
            </a:r>
            <a:r>
              <a:rPr lang="it-IT" dirty="0" err="1"/>
              <a:t>pad</a:t>
            </a:r>
            <a:r>
              <a:rPr lang="it-IT" dirty="0"/>
              <a:t>/punta. In </a:t>
            </a:r>
            <a:r>
              <a:rPr lang="it-IT" dirty="0" err="1"/>
              <a:t>Thunderbeat</a:t>
            </a:r>
            <a:r>
              <a:rPr lang="it-IT" dirty="0"/>
              <a:t> le attivazioni prolungate e senza tessuto tra le branche sono proprio tra i no-go.  </a:t>
            </a:r>
          </a:p>
          <a:p>
            <a:endParaRPr lang="it-IT" dirty="0"/>
          </a:p>
          <a:p>
            <a:r>
              <a:rPr lang="it-IT" b="1" dirty="0"/>
              <a:t>Controllo visivo del sigillo</a:t>
            </a:r>
            <a:r>
              <a:rPr lang="it-IT" dirty="0"/>
              <a:t> prima di tagliare. Se non è uniforme, ripetere compressione/attivazione o passare a clip/</a:t>
            </a:r>
            <a:r>
              <a:rPr lang="it-IT" dirty="0" err="1"/>
              <a:t>stapler</a:t>
            </a:r>
            <a:r>
              <a:rPr lang="it-IT" dirty="0"/>
              <a:t> (applicabile principalmente si </a:t>
            </a:r>
            <a:r>
              <a:rPr lang="it-IT" dirty="0" err="1"/>
              <a:t>LigaSure</a:t>
            </a:r>
            <a:r>
              <a:rPr lang="it-IT" dirty="0"/>
              <a:t>)</a:t>
            </a:r>
          </a:p>
          <a:p>
            <a:endParaRPr lang="it-IT" dirty="0"/>
          </a:p>
          <a:p>
            <a:r>
              <a:rPr lang="it-IT" b="1" dirty="0"/>
              <a:t>Evitare il contatto con metallo durante l’attivazione</a:t>
            </a:r>
            <a:endParaRPr lang="it-IT" dirty="0"/>
          </a:p>
        </p:txBody>
      </p:sp>
    </p:spTree>
    <p:extLst>
      <p:ext uri="{BB962C8B-B14F-4D97-AF65-F5344CB8AC3E}">
        <p14:creationId xmlns:p14="http://schemas.microsoft.com/office/powerpoint/2010/main" val="2881446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3D8CA-DC2D-79D5-51B0-B6415F773910}"/>
            </a:ext>
          </a:extLst>
        </p:cNvPr>
        <p:cNvGrpSpPr/>
        <p:nvPr/>
      </p:nvGrpSpPr>
      <p:grpSpPr>
        <a:xfrm>
          <a:off x="0" y="0"/>
          <a:ext cx="0" cy="0"/>
          <a:chOff x="0" y="0"/>
          <a:chExt cx="0" cy="0"/>
        </a:xfrm>
      </p:grpSpPr>
      <p:pic>
        <p:nvPicPr>
          <p:cNvPr id="3" name="Immagine 2" descr="Immagine che contiene schizzo&#10;&#10;Il contenuto generato dall'IA potrebbe non essere corretto.">
            <a:extLst>
              <a:ext uri="{FF2B5EF4-FFF2-40B4-BE49-F238E27FC236}">
                <a16:creationId xmlns:a16="http://schemas.microsoft.com/office/drawing/2014/main" id="{E244450D-EEFF-2B5C-2662-ED09394E5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65" y="2446059"/>
            <a:ext cx="3000404" cy="3130573"/>
          </a:xfrm>
          <a:prstGeom prst="rect">
            <a:avLst/>
          </a:prstGeom>
        </p:spPr>
      </p:pic>
      <p:pic>
        <p:nvPicPr>
          <p:cNvPr id="5" name="Immagine 4" descr="Immagine che contiene strumento&#10;&#10;Il contenuto generato dall'IA potrebbe non essere corretto.">
            <a:extLst>
              <a:ext uri="{FF2B5EF4-FFF2-40B4-BE49-F238E27FC236}">
                <a16:creationId xmlns:a16="http://schemas.microsoft.com/office/drawing/2014/main" id="{AAD27D18-BBDB-2895-B04A-E31677DA6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235" y="2417837"/>
            <a:ext cx="3215839" cy="3158795"/>
          </a:xfrm>
          <a:prstGeom prst="rect">
            <a:avLst/>
          </a:prstGeom>
        </p:spPr>
      </p:pic>
      <p:pic>
        <p:nvPicPr>
          <p:cNvPr id="7" name="Immagine 6" descr="Immagine che contiene schizzo, disegno, strumento, design&#10;&#10;Il contenuto generato dall'IA potrebbe non essere corretto.">
            <a:extLst>
              <a:ext uri="{FF2B5EF4-FFF2-40B4-BE49-F238E27FC236}">
                <a16:creationId xmlns:a16="http://schemas.microsoft.com/office/drawing/2014/main" id="{0A6E429C-218C-EA9C-5E17-BD294741D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277" y="2446059"/>
            <a:ext cx="3477771" cy="3130573"/>
          </a:xfrm>
          <a:prstGeom prst="rect">
            <a:avLst/>
          </a:prstGeom>
        </p:spPr>
      </p:pic>
      <p:sp>
        <p:nvSpPr>
          <p:cNvPr id="8" name="Sottotitolo 3">
            <a:extLst>
              <a:ext uri="{FF2B5EF4-FFF2-40B4-BE49-F238E27FC236}">
                <a16:creationId xmlns:a16="http://schemas.microsoft.com/office/drawing/2014/main" id="{34BB5E20-E525-27EA-BE81-9FBEC05CE518}"/>
              </a:ext>
            </a:extLst>
          </p:cNvPr>
          <p:cNvSpPr txBox="1">
            <a:spLocks/>
          </p:cNvSpPr>
          <p:nvPr/>
        </p:nvSpPr>
        <p:spPr>
          <a:xfrm>
            <a:off x="0" y="354362"/>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Suturatrici meccaniche</a:t>
            </a:r>
          </a:p>
          <a:p>
            <a:pPr marL="0" indent="0" algn="ctr">
              <a:buNone/>
            </a:pPr>
            <a:endParaRPr lang="it-IT" sz="2800" b="1" dirty="0">
              <a:solidFill>
                <a:srgbClr val="78A6AC"/>
              </a:solidFill>
            </a:endParaRPr>
          </a:p>
        </p:txBody>
      </p:sp>
      <p:sp>
        <p:nvSpPr>
          <p:cNvPr id="10" name="CasellaDiTesto 9">
            <a:extLst>
              <a:ext uri="{FF2B5EF4-FFF2-40B4-BE49-F238E27FC236}">
                <a16:creationId xmlns:a16="http://schemas.microsoft.com/office/drawing/2014/main" id="{933E130D-F70F-94C6-A64E-3A3CFDAA4649}"/>
              </a:ext>
            </a:extLst>
          </p:cNvPr>
          <p:cNvSpPr txBox="1"/>
          <p:nvPr/>
        </p:nvSpPr>
        <p:spPr>
          <a:xfrm>
            <a:off x="7823277" y="2048505"/>
            <a:ext cx="3477771" cy="369332"/>
          </a:xfrm>
          <a:prstGeom prst="rect">
            <a:avLst/>
          </a:prstGeom>
          <a:noFill/>
        </p:spPr>
        <p:txBody>
          <a:bodyPr wrap="square">
            <a:spAutoFit/>
          </a:bodyPr>
          <a:lstStyle/>
          <a:p>
            <a:pPr algn="ctr"/>
            <a:r>
              <a:rPr lang="it-IT" b="1" i="0" u="none" strike="noStrike" dirty="0" err="1">
                <a:solidFill>
                  <a:srgbClr val="213967"/>
                </a:solidFill>
                <a:effectLst/>
                <a:latin typeface="Arial" panose="020B0604020202020204" pitchFamily="34" charset="0"/>
              </a:rPr>
              <a:t>Friedrick</a:t>
            </a:r>
            <a:r>
              <a:rPr lang="it-IT" b="1" i="0" u="none" strike="noStrike" dirty="0">
                <a:solidFill>
                  <a:srgbClr val="213967"/>
                </a:solidFill>
                <a:effectLst/>
                <a:latin typeface="Arial" panose="020B0604020202020204" pitchFamily="34" charset="0"/>
              </a:rPr>
              <a:t> 1934</a:t>
            </a:r>
            <a:endParaRPr lang="it-IT" b="1" dirty="0">
              <a:solidFill>
                <a:srgbClr val="213967"/>
              </a:solidFill>
            </a:endParaRPr>
          </a:p>
        </p:txBody>
      </p:sp>
      <p:sp>
        <p:nvSpPr>
          <p:cNvPr id="11" name="CasellaDiTesto 10">
            <a:extLst>
              <a:ext uri="{FF2B5EF4-FFF2-40B4-BE49-F238E27FC236}">
                <a16:creationId xmlns:a16="http://schemas.microsoft.com/office/drawing/2014/main" id="{FECA0FA0-1E65-6583-6422-D5711C16FC28}"/>
              </a:ext>
            </a:extLst>
          </p:cNvPr>
          <p:cNvSpPr txBox="1"/>
          <p:nvPr/>
        </p:nvSpPr>
        <p:spPr>
          <a:xfrm>
            <a:off x="4135235" y="2048505"/>
            <a:ext cx="3215839" cy="369332"/>
          </a:xfrm>
          <a:prstGeom prst="rect">
            <a:avLst/>
          </a:prstGeom>
          <a:noFill/>
        </p:spPr>
        <p:txBody>
          <a:bodyPr wrap="square">
            <a:spAutoFit/>
          </a:bodyPr>
          <a:lstStyle/>
          <a:p>
            <a:pPr algn="ctr"/>
            <a:r>
              <a:rPr lang="it-IT" b="1" i="0" u="none" strike="noStrike" dirty="0">
                <a:solidFill>
                  <a:srgbClr val="213967"/>
                </a:solidFill>
                <a:effectLst/>
                <a:latin typeface="Arial" panose="020B0604020202020204" pitchFamily="34" charset="0"/>
              </a:rPr>
              <a:t>Von </a:t>
            </a:r>
            <a:r>
              <a:rPr lang="it-IT" b="1" i="0" u="none" strike="noStrike" dirty="0" err="1">
                <a:solidFill>
                  <a:srgbClr val="213967"/>
                </a:solidFill>
                <a:effectLst/>
                <a:latin typeface="Arial" panose="020B0604020202020204" pitchFamily="34" charset="0"/>
              </a:rPr>
              <a:t>Petz</a:t>
            </a:r>
            <a:r>
              <a:rPr lang="it-IT" b="1" i="0" u="none" strike="noStrike" dirty="0">
                <a:solidFill>
                  <a:srgbClr val="213967"/>
                </a:solidFill>
                <a:effectLst/>
                <a:latin typeface="Arial" panose="020B0604020202020204" pitchFamily="34" charset="0"/>
              </a:rPr>
              <a:t> 1921</a:t>
            </a:r>
            <a:endParaRPr lang="it-IT" b="1" dirty="0">
              <a:solidFill>
                <a:srgbClr val="213967"/>
              </a:solidFill>
            </a:endParaRPr>
          </a:p>
        </p:txBody>
      </p:sp>
      <p:sp>
        <p:nvSpPr>
          <p:cNvPr id="12" name="CasellaDiTesto 11">
            <a:extLst>
              <a:ext uri="{FF2B5EF4-FFF2-40B4-BE49-F238E27FC236}">
                <a16:creationId xmlns:a16="http://schemas.microsoft.com/office/drawing/2014/main" id="{94E00693-71EE-C6CD-0944-BCCA78A7AABA}"/>
              </a:ext>
            </a:extLst>
          </p:cNvPr>
          <p:cNvSpPr txBox="1"/>
          <p:nvPr/>
        </p:nvSpPr>
        <p:spPr>
          <a:xfrm>
            <a:off x="528747" y="2048505"/>
            <a:ext cx="3215839" cy="369332"/>
          </a:xfrm>
          <a:prstGeom prst="rect">
            <a:avLst/>
          </a:prstGeom>
          <a:noFill/>
        </p:spPr>
        <p:txBody>
          <a:bodyPr wrap="square">
            <a:spAutoFit/>
          </a:bodyPr>
          <a:lstStyle/>
          <a:p>
            <a:pPr algn="ctr"/>
            <a:r>
              <a:rPr lang="it-IT" b="1" dirty="0">
                <a:solidFill>
                  <a:srgbClr val="213967"/>
                </a:solidFill>
                <a:latin typeface="Arial" panose="020B0604020202020204" pitchFamily="34" charset="0"/>
              </a:rPr>
              <a:t>Hultl</a:t>
            </a:r>
            <a:r>
              <a:rPr lang="it-IT" b="1" i="0" u="none" strike="noStrike" dirty="0">
                <a:solidFill>
                  <a:srgbClr val="213967"/>
                </a:solidFill>
                <a:effectLst/>
                <a:latin typeface="Arial" panose="020B0604020202020204" pitchFamily="34" charset="0"/>
              </a:rPr>
              <a:t>1909</a:t>
            </a:r>
            <a:endParaRPr lang="it-IT" b="1" dirty="0">
              <a:solidFill>
                <a:srgbClr val="213967"/>
              </a:solidFill>
            </a:endParaRPr>
          </a:p>
        </p:txBody>
      </p:sp>
    </p:spTree>
    <p:extLst>
      <p:ext uri="{BB962C8B-B14F-4D97-AF65-F5344CB8AC3E}">
        <p14:creationId xmlns:p14="http://schemas.microsoft.com/office/powerpoint/2010/main" val="1168704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24AE4-9D0C-D20E-9087-6D1294CEA224}"/>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8806F11E-357E-1697-C338-3EF348374609}"/>
              </a:ext>
            </a:extLst>
          </p:cNvPr>
          <p:cNvSpPr txBox="1">
            <a:spLocks/>
          </p:cNvSpPr>
          <p:nvPr/>
        </p:nvSpPr>
        <p:spPr>
          <a:xfrm>
            <a:off x="0" y="122074"/>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Appendicectomia</a:t>
            </a:r>
          </a:p>
        </p:txBody>
      </p:sp>
      <p:pic>
        <p:nvPicPr>
          <p:cNvPr id="6" name="Immagine 5" descr="Immagine che contiene testo, schermata, Carattere, numero&#10;&#10;Il contenuto generato dall'IA potrebbe non essere corretto.">
            <a:extLst>
              <a:ext uri="{FF2B5EF4-FFF2-40B4-BE49-F238E27FC236}">
                <a16:creationId xmlns:a16="http://schemas.microsoft.com/office/drawing/2014/main" id="{3329358C-8C56-C7B2-68F0-2F30CC53C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661" y="599551"/>
            <a:ext cx="10472677" cy="6018298"/>
          </a:xfrm>
          <a:prstGeom prst="rect">
            <a:avLst/>
          </a:prstGeom>
        </p:spPr>
      </p:pic>
    </p:spTree>
    <p:extLst>
      <p:ext uri="{BB962C8B-B14F-4D97-AF65-F5344CB8AC3E}">
        <p14:creationId xmlns:p14="http://schemas.microsoft.com/office/powerpoint/2010/main" val="909712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33EF2-1F8B-C995-CA0F-16BF62BA488E}"/>
            </a:ext>
          </a:extLst>
        </p:cNvPr>
        <p:cNvGrpSpPr/>
        <p:nvPr/>
      </p:nvGrpSpPr>
      <p:grpSpPr>
        <a:xfrm>
          <a:off x="0" y="0"/>
          <a:ext cx="0" cy="0"/>
          <a:chOff x="0" y="0"/>
          <a:chExt cx="0" cy="0"/>
        </a:xfrm>
      </p:grpSpPr>
      <p:sp>
        <p:nvSpPr>
          <p:cNvPr id="2" name="Sottotitolo 3">
            <a:extLst>
              <a:ext uri="{FF2B5EF4-FFF2-40B4-BE49-F238E27FC236}">
                <a16:creationId xmlns:a16="http://schemas.microsoft.com/office/drawing/2014/main" id="{F4973F51-034A-F7E4-C467-E71F582EA475}"/>
              </a:ext>
            </a:extLst>
          </p:cNvPr>
          <p:cNvSpPr txBox="1">
            <a:spLocks/>
          </p:cNvSpPr>
          <p:nvPr/>
        </p:nvSpPr>
        <p:spPr>
          <a:xfrm>
            <a:off x="0" y="168374"/>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Appendicectomia</a:t>
            </a:r>
          </a:p>
        </p:txBody>
      </p:sp>
      <p:sp>
        <p:nvSpPr>
          <p:cNvPr id="4" name="CasellaDiTesto 3">
            <a:extLst>
              <a:ext uri="{FF2B5EF4-FFF2-40B4-BE49-F238E27FC236}">
                <a16:creationId xmlns:a16="http://schemas.microsoft.com/office/drawing/2014/main" id="{FA90589F-DAF7-199B-38BA-9338B80A8650}"/>
              </a:ext>
            </a:extLst>
          </p:cNvPr>
          <p:cNvSpPr txBox="1"/>
          <p:nvPr/>
        </p:nvSpPr>
        <p:spPr>
          <a:xfrm>
            <a:off x="962628" y="1331088"/>
            <a:ext cx="10266744" cy="3693319"/>
          </a:xfrm>
          <a:prstGeom prst="rect">
            <a:avLst/>
          </a:prstGeom>
          <a:noFill/>
        </p:spPr>
        <p:txBody>
          <a:bodyPr wrap="square">
            <a:spAutoFit/>
          </a:bodyPr>
          <a:lstStyle/>
          <a:p>
            <a:pPr>
              <a:buFont typeface="Arial" panose="020B0604020202020204" pitchFamily="34" charset="0"/>
              <a:buChar char="•"/>
            </a:pPr>
            <a:r>
              <a:rPr lang="it-IT" dirty="0">
                <a:solidFill>
                  <a:srgbClr val="213967"/>
                </a:solidFill>
              </a:rPr>
              <a:t> Negli </a:t>
            </a:r>
            <a:r>
              <a:rPr lang="it-IT" b="1" dirty="0">
                <a:solidFill>
                  <a:srgbClr val="213967"/>
                </a:solidFill>
              </a:rPr>
              <a:t>adulti</a:t>
            </a:r>
            <a:r>
              <a:rPr lang="it-IT" dirty="0">
                <a:solidFill>
                  <a:srgbClr val="213967"/>
                </a:solidFill>
              </a:rPr>
              <a:t>: i dati osservazionali e le meta-analisi non mostrano un vantaggio clinico robusto di </a:t>
            </a:r>
            <a:r>
              <a:rPr lang="it-IT" dirty="0" err="1">
                <a:solidFill>
                  <a:srgbClr val="213967"/>
                </a:solidFill>
              </a:rPr>
              <a:t>stapler</a:t>
            </a:r>
            <a:r>
              <a:rPr lang="it-IT" dirty="0">
                <a:solidFill>
                  <a:srgbClr val="213967"/>
                </a:solidFill>
              </a:rPr>
              <a:t> rispetto a loop/clip per IAA o complicanze globali; </a:t>
            </a:r>
          </a:p>
          <a:p>
            <a:pPr>
              <a:buFont typeface="Arial" panose="020B0604020202020204" pitchFamily="34" charset="0"/>
              <a:buChar char="•"/>
            </a:pPr>
            <a:endParaRPr lang="it-IT" dirty="0">
              <a:solidFill>
                <a:srgbClr val="213967"/>
              </a:solidFill>
            </a:endParaRPr>
          </a:p>
          <a:p>
            <a:pPr>
              <a:buFont typeface="Arial" panose="020B0604020202020204" pitchFamily="34" charset="0"/>
              <a:buChar char="•"/>
            </a:pPr>
            <a:r>
              <a:rPr lang="it-IT" b="1" dirty="0">
                <a:solidFill>
                  <a:srgbClr val="213967"/>
                </a:solidFill>
              </a:rPr>
              <a:t> LOS</a:t>
            </a:r>
            <a:r>
              <a:rPr lang="it-IT" dirty="0">
                <a:solidFill>
                  <a:srgbClr val="213967"/>
                </a:solidFill>
              </a:rPr>
              <a:t> tende a essere uguale o lievemente più breve con loop/clip.</a:t>
            </a:r>
          </a:p>
          <a:p>
            <a:pPr>
              <a:buFont typeface="Arial" panose="020B0604020202020204" pitchFamily="34" charset="0"/>
              <a:buChar char="•"/>
            </a:pPr>
            <a:endParaRPr lang="it-IT" dirty="0">
              <a:solidFill>
                <a:srgbClr val="213967"/>
              </a:solidFill>
            </a:endParaRPr>
          </a:p>
          <a:p>
            <a:pPr>
              <a:buFont typeface="Arial" panose="020B0604020202020204" pitchFamily="34" charset="0"/>
              <a:buChar char="•"/>
            </a:pPr>
            <a:r>
              <a:rPr lang="it-IT" b="1" dirty="0">
                <a:solidFill>
                  <a:srgbClr val="213967"/>
                </a:solidFill>
              </a:rPr>
              <a:t> il tempo operatorio</a:t>
            </a:r>
            <a:r>
              <a:rPr lang="it-IT" dirty="0">
                <a:solidFill>
                  <a:srgbClr val="213967"/>
                </a:solidFill>
              </a:rPr>
              <a:t> è </a:t>
            </a:r>
            <a:r>
              <a:rPr lang="it-IT" dirty="0" err="1">
                <a:solidFill>
                  <a:srgbClr val="213967"/>
                </a:solidFill>
              </a:rPr>
              <a:t>tendenzialmenrte</a:t>
            </a:r>
            <a:r>
              <a:rPr lang="it-IT" dirty="0">
                <a:solidFill>
                  <a:srgbClr val="213967"/>
                </a:solidFill>
              </a:rPr>
              <a:t> più breve con </a:t>
            </a:r>
            <a:r>
              <a:rPr lang="it-IT" b="1" dirty="0">
                <a:solidFill>
                  <a:srgbClr val="213967"/>
                </a:solidFill>
              </a:rPr>
              <a:t>clip</a:t>
            </a:r>
            <a:r>
              <a:rPr lang="it-IT" dirty="0">
                <a:solidFill>
                  <a:srgbClr val="213967"/>
                </a:solidFill>
              </a:rPr>
              <a:t> &lt; </a:t>
            </a:r>
            <a:r>
              <a:rPr lang="it-IT" dirty="0" err="1">
                <a:solidFill>
                  <a:srgbClr val="213967"/>
                </a:solidFill>
              </a:rPr>
              <a:t>stapler</a:t>
            </a:r>
            <a:r>
              <a:rPr lang="it-IT" dirty="0">
                <a:solidFill>
                  <a:srgbClr val="213967"/>
                </a:solidFill>
              </a:rPr>
              <a:t> &lt; </a:t>
            </a:r>
            <a:r>
              <a:rPr lang="it-IT" dirty="0" err="1">
                <a:solidFill>
                  <a:srgbClr val="213967"/>
                </a:solidFill>
              </a:rPr>
              <a:t>endoloop</a:t>
            </a:r>
            <a:endParaRPr lang="it-IT" dirty="0">
              <a:solidFill>
                <a:srgbClr val="213967"/>
              </a:solidFill>
            </a:endParaRPr>
          </a:p>
          <a:p>
            <a:pPr>
              <a:buFont typeface="Arial" panose="020B0604020202020204" pitchFamily="34" charset="0"/>
              <a:buChar char="•"/>
            </a:pPr>
            <a:endParaRPr lang="it-IT" dirty="0">
              <a:solidFill>
                <a:srgbClr val="213967"/>
              </a:solidFill>
            </a:endParaRPr>
          </a:p>
          <a:p>
            <a:pPr>
              <a:buFont typeface="Arial" panose="020B0604020202020204" pitchFamily="34" charset="0"/>
              <a:buChar char="•"/>
            </a:pPr>
            <a:r>
              <a:rPr lang="it-IT" dirty="0">
                <a:solidFill>
                  <a:srgbClr val="213967"/>
                </a:solidFill>
              </a:rPr>
              <a:t> </a:t>
            </a:r>
            <a:r>
              <a:rPr lang="it-IT" b="1" dirty="0">
                <a:solidFill>
                  <a:srgbClr val="213967"/>
                </a:solidFill>
              </a:rPr>
              <a:t>costi</a:t>
            </a:r>
            <a:r>
              <a:rPr lang="it-IT" dirty="0">
                <a:solidFill>
                  <a:srgbClr val="213967"/>
                </a:solidFill>
              </a:rPr>
              <a:t> inferiori con clip polimeriche</a:t>
            </a:r>
          </a:p>
          <a:p>
            <a:pPr>
              <a:buFont typeface="Arial" panose="020B0604020202020204" pitchFamily="34" charset="0"/>
              <a:buChar char="•"/>
            </a:pPr>
            <a:endParaRPr lang="it-IT" dirty="0">
              <a:solidFill>
                <a:srgbClr val="213967"/>
              </a:solidFill>
            </a:endParaRPr>
          </a:p>
          <a:p>
            <a:pPr>
              <a:buFont typeface="Arial" panose="020B0604020202020204" pitchFamily="34" charset="0"/>
              <a:buChar char="•"/>
            </a:pPr>
            <a:r>
              <a:rPr lang="it-IT" b="1" dirty="0">
                <a:solidFill>
                  <a:srgbClr val="213967"/>
                </a:solidFill>
              </a:rPr>
              <a:t> Appendicite complicata</a:t>
            </a:r>
            <a:r>
              <a:rPr lang="it-IT" dirty="0">
                <a:solidFill>
                  <a:srgbClr val="213967"/>
                </a:solidFill>
              </a:rPr>
              <a:t>: </a:t>
            </a:r>
            <a:r>
              <a:rPr lang="it-IT" b="1" dirty="0">
                <a:solidFill>
                  <a:srgbClr val="213967"/>
                </a:solidFill>
              </a:rPr>
              <a:t>nessuna differenza significativa</a:t>
            </a:r>
            <a:r>
              <a:rPr lang="it-IT" dirty="0">
                <a:solidFill>
                  <a:srgbClr val="213967"/>
                </a:solidFill>
              </a:rPr>
              <a:t> di IAA/SSI/complicanze fra </a:t>
            </a:r>
            <a:r>
              <a:rPr lang="it-IT" dirty="0" err="1">
                <a:solidFill>
                  <a:srgbClr val="213967"/>
                </a:solidFill>
              </a:rPr>
              <a:t>stapler</a:t>
            </a:r>
            <a:r>
              <a:rPr lang="it-IT" dirty="0">
                <a:solidFill>
                  <a:srgbClr val="213967"/>
                </a:solidFill>
              </a:rPr>
              <a:t> ed </a:t>
            </a:r>
            <a:r>
              <a:rPr lang="it-IT" dirty="0" err="1">
                <a:solidFill>
                  <a:srgbClr val="213967"/>
                </a:solidFill>
              </a:rPr>
              <a:t>endoloop</a:t>
            </a:r>
            <a:r>
              <a:rPr lang="it-IT" dirty="0">
                <a:solidFill>
                  <a:srgbClr val="213967"/>
                </a:solidFill>
              </a:rPr>
              <a:t> nei sottogruppi dedicati delle meta-analisi. </a:t>
            </a:r>
          </a:p>
          <a:p>
            <a:pPr>
              <a:buFont typeface="Arial" panose="020B0604020202020204" pitchFamily="34" charset="0"/>
              <a:buChar char="•"/>
            </a:pPr>
            <a:endParaRPr lang="it-IT" dirty="0">
              <a:solidFill>
                <a:srgbClr val="213967"/>
              </a:solidFill>
            </a:endParaRPr>
          </a:p>
          <a:p>
            <a:r>
              <a:rPr lang="it-IT" b="1" dirty="0">
                <a:solidFill>
                  <a:srgbClr val="213967"/>
                </a:solidFill>
              </a:rPr>
              <a:t>Conclusioni</a:t>
            </a:r>
            <a:r>
              <a:rPr lang="it-IT" dirty="0">
                <a:solidFill>
                  <a:srgbClr val="213967"/>
                </a:solidFill>
              </a:rPr>
              <a:t>: scegliere il device per motivi tecnici, anatomici e di costo</a:t>
            </a:r>
          </a:p>
        </p:txBody>
      </p:sp>
    </p:spTree>
    <p:extLst>
      <p:ext uri="{BB962C8B-B14F-4D97-AF65-F5344CB8AC3E}">
        <p14:creationId xmlns:p14="http://schemas.microsoft.com/office/powerpoint/2010/main" val="2156395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236E8-5AEE-FB18-8FF9-BD693FEBEB34}"/>
            </a:ext>
          </a:extLst>
        </p:cNvPr>
        <p:cNvGrpSpPr/>
        <p:nvPr/>
      </p:nvGrpSpPr>
      <p:grpSpPr>
        <a:xfrm>
          <a:off x="0" y="0"/>
          <a:ext cx="0" cy="0"/>
          <a:chOff x="0" y="0"/>
          <a:chExt cx="0" cy="0"/>
        </a:xfrm>
      </p:grpSpPr>
      <p:pic>
        <p:nvPicPr>
          <p:cNvPr id="3074" name="Picture 2" descr="Esercitazione Di Scansione Militare Del Fango - Fotografie stock e altre  immagini di Abbandonato - Abbandonato, Allenamento, Ambientazione esterna -  iStock">
            <a:extLst>
              <a:ext uri="{FF2B5EF4-FFF2-40B4-BE49-F238E27FC236}">
                <a16:creationId xmlns:a16="http://schemas.microsoft.com/office/drawing/2014/main" id="{17F5F8BE-0CA8-E2FA-A017-106CCB0D73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15" r="17942"/>
          <a:stretch>
            <a:fillRect/>
          </a:stretch>
        </p:blipFill>
        <p:spPr bwMode="auto">
          <a:xfrm>
            <a:off x="5754853" y="872098"/>
            <a:ext cx="6239921" cy="5605287"/>
          </a:xfrm>
          <a:prstGeom prst="rect">
            <a:avLst/>
          </a:prstGeom>
          <a:noFill/>
          <a:extLst>
            <a:ext uri="{909E8E84-426E-40DD-AFC4-6F175D3DCCD1}">
              <a14:hiddenFill xmlns:a14="http://schemas.microsoft.com/office/drawing/2010/main">
                <a:solidFill>
                  <a:srgbClr val="FFFFFF"/>
                </a:solidFill>
              </a14:hiddenFill>
            </a:ext>
          </a:extLst>
        </p:spPr>
      </p:pic>
      <p:sp>
        <p:nvSpPr>
          <p:cNvPr id="2" name="Sottotitolo 3">
            <a:extLst>
              <a:ext uri="{FF2B5EF4-FFF2-40B4-BE49-F238E27FC236}">
                <a16:creationId xmlns:a16="http://schemas.microsoft.com/office/drawing/2014/main" id="{530B3CDD-C892-42AE-4CA7-C590E28E637E}"/>
              </a:ext>
            </a:extLst>
          </p:cNvPr>
          <p:cNvSpPr txBox="1">
            <a:spLocks/>
          </p:cNvSpPr>
          <p:nvPr/>
        </p:nvSpPr>
        <p:spPr>
          <a:xfrm>
            <a:off x="0" y="37841"/>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Due campi da gioco diversi…</a:t>
            </a:r>
          </a:p>
        </p:txBody>
      </p:sp>
      <p:pic>
        <p:nvPicPr>
          <p:cNvPr id="3" name="Picture 2" descr="Campi da Golf in Toscana e Versilia, Forte dei Marmi">
            <a:extLst>
              <a:ext uri="{FF2B5EF4-FFF2-40B4-BE49-F238E27FC236}">
                <a16:creationId xmlns:a16="http://schemas.microsoft.com/office/drawing/2014/main" id="{166B6047-00EC-51AA-16A3-31331AD338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27" r="28411"/>
          <a:stretch>
            <a:fillRect/>
          </a:stretch>
        </p:blipFill>
        <p:spPr bwMode="auto">
          <a:xfrm>
            <a:off x="242048" y="872098"/>
            <a:ext cx="5419166" cy="5625333"/>
          </a:xfrm>
          <a:prstGeom prst="rect">
            <a:avLst/>
          </a:prstGeom>
          <a:noFill/>
          <a:extLst>
            <a:ext uri="{909E8E84-426E-40DD-AFC4-6F175D3DCCD1}">
              <a14:hiddenFill xmlns:a14="http://schemas.microsoft.com/office/drawing/2010/main">
                <a:solidFill>
                  <a:srgbClr val="FFFFFF"/>
                </a:solidFill>
              </a14:hiddenFill>
            </a:ext>
          </a:extLst>
        </p:spPr>
      </p:pic>
      <p:sp>
        <p:nvSpPr>
          <p:cNvPr id="4" name="Sottotitolo 3">
            <a:extLst>
              <a:ext uri="{FF2B5EF4-FFF2-40B4-BE49-F238E27FC236}">
                <a16:creationId xmlns:a16="http://schemas.microsoft.com/office/drawing/2014/main" id="{75831CA5-999E-4606-D7DC-7BE47080218E}"/>
              </a:ext>
            </a:extLst>
          </p:cNvPr>
          <p:cNvSpPr txBox="1">
            <a:spLocks/>
          </p:cNvSpPr>
          <p:nvPr/>
        </p:nvSpPr>
        <p:spPr>
          <a:xfrm>
            <a:off x="242048" y="354513"/>
            <a:ext cx="5419166"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213967"/>
                </a:solidFill>
              </a:rPr>
              <a:t>Elezione </a:t>
            </a:r>
          </a:p>
        </p:txBody>
      </p:sp>
      <p:sp>
        <p:nvSpPr>
          <p:cNvPr id="5" name="Sottotitolo 3">
            <a:extLst>
              <a:ext uri="{FF2B5EF4-FFF2-40B4-BE49-F238E27FC236}">
                <a16:creationId xmlns:a16="http://schemas.microsoft.com/office/drawing/2014/main" id="{BED0D7D6-FC64-E422-E72D-60CDEA4F998E}"/>
              </a:ext>
            </a:extLst>
          </p:cNvPr>
          <p:cNvSpPr txBox="1">
            <a:spLocks/>
          </p:cNvSpPr>
          <p:nvPr/>
        </p:nvSpPr>
        <p:spPr>
          <a:xfrm>
            <a:off x="5732537" y="412399"/>
            <a:ext cx="6262236"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213967"/>
                </a:solidFill>
              </a:rPr>
              <a:t>Urgenza  </a:t>
            </a:r>
          </a:p>
        </p:txBody>
      </p:sp>
    </p:spTree>
    <p:extLst>
      <p:ext uri="{BB962C8B-B14F-4D97-AF65-F5344CB8AC3E}">
        <p14:creationId xmlns:p14="http://schemas.microsoft.com/office/powerpoint/2010/main" val="937765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60E5C-9C9D-453A-5ED5-4B77A80E66DA}"/>
            </a:ext>
          </a:extLst>
        </p:cNvPr>
        <p:cNvGrpSpPr/>
        <p:nvPr/>
      </p:nvGrpSpPr>
      <p:grpSpPr>
        <a:xfrm>
          <a:off x="0" y="0"/>
          <a:ext cx="0" cy="0"/>
          <a:chOff x="0" y="0"/>
          <a:chExt cx="0" cy="0"/>
        </a:xfrm>
      </p:grpSpPr>
      <p:pic>
        <p:nvPicPr>
          <p:cNvPr id="6150" name="Picture 6" descr="Anastomosi digestive: principi e tecnica (chirurgia aperta e laparoscopica)  - ScienceDirect">
            <a:extLst>
              <a:ext uri="{FF2B5EF4-FFF2-40B4-BE49-F238E27FC236}">
                <a16:creationId xmlns:a16="http://schemas.microsoft.com/office/drawing/2014/main" id="{BA504252-09BB-530F-60BA-503D34EA1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5038" y="1220085"/>
            <a:ext cx="3306503" cy="3810745"/>
          </a:xfrm>
          <a:prstGeom prst="rect">
            <a:avLst/>
          </a:prstGeom>
          <a:noFill/>
          <a:extLst>
            <a:ext uri="{909E8E84-426E-40DD-AFC4-6F175D3DCCD1}">
              <a14:hiddenFill xmlns:a14="http://schemas.microsoft.com/office/drawing/2010/main">
                <a:solidFill>
                  <a:srgbClr val="FFFFFF"/>
                </a:solidFill>
              </a14:hiddenFill>
            </a:ext>
          </a:extLst>
        </p:spPr>
      </p:pic>
      <p:sp>
        <p:nvSpPr>
          <p:cNvPr id="2" name="Sottotitolo 3">
            <a:extLst>
              <a:ext uri="{FF2B5EF4-FFF2-40B4-BE49-F238E27FC236}">
                <a16:creationId xmlns:a16="http://schemas.microsoft.com/office/drawing/2014/main" id="{16F05E18-41BD-20C1-BD06-6E95F1B75A0F}"/>
              </a:ext>
            </a:extLst>
          </p:cNvPr>
          <p:cNvSpPr txBox="1">
            <a:spLocks/>
          </p:cNvSpPr>
          <p:nvPr/>
        </p:nvSpPr>
        <p:spPr>
          <a:xfrm>
            <a:off x="0" y="168374"/>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Anastomosi meccaniche vs manuali</a:t>
            </a:r>
          </a:p>
        </p:txBody>
      </p:sp>
      <p:pic>
        <p:nvPicPr>
          <p:cNvPr id="6146" name="Picture 2" descr="Anastomosi con Suturatrice vs Anastomosi a Mano nella Ileo - Colica -  Chirurgia Mininvasiva">
            <a:extLst>
              <a:ext uri="{FF2B5EF4-FFF2-40B4-BE49-F238E27FC236}">
                <a16:creationId xmlns:a16="http://schemas.microsoft.com/office/drawing/2014/main" id="{D30B14A4-CB65-75FC-836F-0011C2566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65" y="1315019"/>
            <a:ext cx="4137988" cy="35000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lma Mater Studiorum - Università di Bologna DOTTORATO DI RICERCA IN  SCIENZE CHIRURGICHE">
            <a:extLst>
              <a:ext uri="{FF2B5EF4-FFF2-40B4-BE49-F238E27FC236}">
                <a16:creationId xmlns:a16="http://schemas.microsoft.com/office/drawing/2014/main" id="{B9FFA960-4174-E7A8-9307-D83067207D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8901"/>
          <a:stretch>
            <a:fillRect/>
          </a:stretch>
        </p:blipFill>
        <p:spPr bwMode="auto">
          <a:xfrm>
            <a:off x="4168815" y="3520297"/>
            <a:ext cx="3854370" cy="3169329"/>
          </a:xfrm>
          <a:prstGeom prst="rect">
            <a:avLst/>
          </a:prstGeom>
          <a:noFill/>
          <a:extLst>
            <a:ext uri="{909E8E84-426E-40DD-AFC4-6F175D3DCCD1}">
              <a14:hiddenFill xmlns:a14="http://schemas.microsoft.com/office/drawing/2010/main">
                <a:solidFill>
                  <a:srgbClr val="FFFFFF"/>
                </a:solidFill>
              </a14:hiddenFill>
            </a:ext>
          </a:extLst>
        </p:spPr>
      </p:pic>
      <p:sp>
        <p:nvSpPr>
          <p:cNvPr id="3" name="Ovale 2">
            <a:extLst>
              <a:ext uri="{FF2B5EF4-FFF2-40B4-BE49-F238E27FC236}">
                <a16:creationId xmlns:a16="http://schemas.microsoft.com/office/drawing/2014/main" id="{88C3E521-C991-11D6-9F53-FFD20A59A0AF}"/>
              </a:ext>
            </a:extLst>
          </p:cNvPr>
          <p:cNvSpPr/>
          <p:nvPr/>
        </p:nvSpPr>
        <p:spPr>
          <a:xfrm>
            <a:off x="10637134" y="4664597"/>
            <a:ext cx="424407" cy="5324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6540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1C53A-347E-4F7D-6871-A0315DB86319}"/>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48F4CEF1-38B5-A6B6-3E2D-26FD315CF248}"/>
              </a:ext>
            </a:extLst>
          </p:cNvPr>
          <p:cNvGrpSpPr/>
          <p:nvPr/>
        </p:nvGrpSpPr>
        <p:grpSpPr>
          <a:xfrm>
            <a:off x="2209800" y="170962"/>
            <a:ext cx="7772400" cy="1857560"/>
            <a:chOff x="1658816" y="124070"/>
            <a:chExt cx="7772400" cy="1857560"/>
          </a:xfrm>
        </p:grpSpPr>
        <p:pic>
          <p:nvPicPr>
            <p:cNvPr id="3" name="Immagine 2" descr="Immagine che contiene testo, schermata, Carattere, bianco&#10;&#10;Il contenuto generato dall'IA potrebbe non essere corretto.">
              <a:extLst>
                <a:ext uri="{FF2B5EF4-FFF2-40B4-BE49-F238E27FC236}">
                  <a16:creationId xmlns:a16="http://schemas.microsoft.com/office/drawing/2014/main" id="{34D68BBD-245A-93C4-BB4F-161B3C3FFF97}"/>
                </a:ext>
              </a:extLst>
            </p:cNvPr>
            <p:cNvPicPr>
              <a:picLocks noChangeAspect="1"/>
            </p:cNvPicPr>
            <p:nvPr/>
          </p:nvPicPr>
          <p:blipFill>
            <a:blip r:embed="rId2">
              <a:extLst>
                <a:ext uri="{28A0092B-C50C-407E-A947-70E740481C1C}">
                  <a14:useLocalDpi xmlns:a14="http://schemas.microsoft.com/office/drawing/2010/main" val="0"/>
                </a:ext>
              </a:extLst>
            </a:blip>
            <a:srcRect b="79745"/>
            <a:stretch>
              <a:fillRect/>
            </a:stretch>
          </p:blipFill>
          <p:spPr>
            <a:xfrm>
              <a:off x="1658816" y="124070"/>
              <a:ext cx="7772400" cy="626207"/>
            </a:xfrm>
            <a:prstGeom prst="rect">
              <a:avLst/>
            </a:prstGeom>
          </p:spPr>
        </p:pic>
        <p:pic>
          <p:nvPicPr>
            <p:cNvPr id="4" name="Immagine 3" descr="Immagine che contiene testo, schermata, Carattere, bianco&#10;&#10;Il contenuto generato dall'IA potrebbe non essere corretto.">
              <a:extLst>
                <a:ext uri="{FF2B5EF4-FFF2-40B4-BE49-F238E27FC236}">
                  <a16:creationId xmlns:a16="http://schemas.microsoft.com/office/drawing/2014/main" id="{F8A08217-B9F6-C6DE-6DDA-F69B8933D1D8}"/>
                </a:ext>
              </a:extLst>
            </p:cNvPr>
            <p:cNvPicPr>
              <a:picLocks noChangeAspect="1"/>
            </p:cNvPicPr>
            <p:nvPr/>
          </p:nvPicPr>
          <p:blipFill>
            <a:blip r:embed="rId2">
              <a:extLst>
                <a:ext uri="{28A0092B-C50C-407E-A947-70E740481C1C}">
                  <a14:useLocalDpi xmlns:a14="http://schemas.microsoft.com/office/drawing/2010/main" val="0"/>
                </a:ext>
              </a:extLst>
            </a:blip>
            <a:srcRect t="57139"/>
            <a:stretch>
              <a:fillRect/>
            </a:stretch>
          </p:blipFill>
          <p:spPr>
            <a:xfrm>
              <a:off x="1658816" y="656492"/>
              <a:ext cx="7772400" cy="1325138"/>
            </a:xfrm>
            <a:prstGeom prst="rect">
              <a:avLst/>
            </a:prstGeom>
          </p:spPr>
        </p:pic>
      </p:grpSp>
      <p:sp>
        <p:nvSpPr>
          <p:cNvPr id="7" name="CasellaDiTesto 6">
            <a:extLst>
              <a:ext uri="{FF2B5EF4-FFF2-40B4-BE49-F238E27FC236}">
                <a16:creationId xmlns:a16="http://schemas.microsoft.com/office/drawing/2014/main" id="{FEC1823F-2ADD-08BC-8ABB-9CD837A4B991}"/>
              </a:ext>
            </a:extLst>
          </p:cNvPr>
          <p:cNvSpPr txBox="1"/>
          <p:nvPr/>
        </p:nvSpPr>
        <p:spPr>
          <a:xfrm>
            <a:off x="1178169" y="2560944"/>
            <a:ext cx="9835662" cy="3416320"/>
          </a:xfrm>
          <a:prstGeom prst="rect">
            <a:avLst/>
          </a:prstGeom>
          <a:noFill/>
        </p:spPr>
        <p:txBody>
          <a:bodyPr wrap="square">
            <a:spAutoFit/>
          </a:bodyPr>
          <a:lstStyle/>
          <a:p>
            <a:pPr marL="285750" indent="-285750">
              <a:buFont typeface="Arial" panose="020B0604020202020204" pitchFamily="34" charset="0"/>
              <a:buChar char="•"/>
            </a:pPr>
            <a:r>
              <a:rPr lang="it-IT" b="1" dirty="0">
                <a:solidFill>
                  <a:srgbClr val="213967"/>
                </a:solidFill>
              </a:rPr>
              <a:t>Tipo di studio:</a:t>
            </a:r>
            <a:r>
              <a:rPr lang="it-IT" dirty="0">
                <a:solidFill>
                  <a:srgbClr val="213967"/>
                </a:solidFill>
              </a:rPr>
              <a:t> Prospettico randomizzato (201 pazienti).</a:t>
            </a:r>
          </a:p>
          <a:p>
            <a:pPr marL="285750" indent="-285750">
              <a:buFont typeface="Arial" panose="020B0604020202020204" pitchFamily="34" charset="0"/>
              <a:buChar char="•"/>
            </a:pPr>
            <a:r>
              <a:rPr lang="it-IT" b="1" dirty="0">
                <a:solidFill>
                  <a:srgbClr val="213967"/>
                </a:solidFill>
              </a:rPr>
              <a:t>Setting:</a:t>
            </a:r>
            <a:r>
              <a:rPr lang="it-IT" dirty="0">
                <a:solidFill>
                  <a:srgbClr val="213967"/>
                </a:solidFill>
              </a:rPr>
              <a:t> Chirurgia intestinale d’urgenza (traumatica e non).</a:t>
            </a:r>
          </a:p>
          <a:p>
            <a:pPr marL="285750" indent="-285750">
              <a:buFont typeface="Arial" panose="020B0604020202020204" pitchFamily="34" charset="0"/>
              <a:buChar char="•"/>
            </a:pPr>
            <a:r>
              <a:rPr lang="it-IT" b="1" dirty="0">
                <a:solidFill>
                  <a:srgbClr val="213967"/>
                </a:solidFill>
              </a:rPr>
              <a:t>Sede dell’anastomosi:</a:t>
            </a:r>
            <a:r>
              <a:rPr lang="it-IT" dirty="0">
                <a:solidFill>
                  <a:srgbClr val="213967"/>
                </a:solidFill>
              </a:rPr>
              <a:t> Mista – 7 </a:t>
            </a:r>
            <a:r>
              <a:rPr lang="it-IT" dirty="0" err="1">
                <a:solidFill>
                  <a:srgbClr val="213967"/>
                </a:solidFill>
              </a:rPr>
              <a:t>digunali</a:t>
            </a:r>
            <a:r>
              <a:rPr lang="it-IT" dirty="0">
                <a:solidFill>
                  <a:srgbClr val="213967"/>
                </a:solidFill>
              </a:rPr>
              <a:t>, 38 ileali, 52 ileo-coliche, 9 colorettali.</a:t>
            </a:r>
          </a:p>
          <a:p>
            <a:pPr marL="285750" indent="-285750">
              <a:buFont typeface="Arial" panose="020B0604020202020204" pitchFamily="34" charset="0"/>
              <a:buChar char="•"/>
            </a:pPr>
            <a:endParaRPr lang="it-IT" dirty="0">
              <a:solidFill>
                <a:srgbClr val="213967"/>
              </a:solidFill>
            </a:endParaRPr>
          </a:p>
          <a:p>
            <a:pPr marL="285750" indent="-285750">
              <a:buFont typeface="Arial" panose="020B0604020202020204" pitchFamily="34" charset="0"/>
              <a:buChar char="•"/>
            </a:pPr>
            <a:r>
              <a:rPr lang="it-IT" b="1" dirty="0">
                <a:solidFill>
                  <a:srgbClr val="213967"/>
                </a:solidFill>
              </a:rPr>
              <a:t>Risultati principali:</a:t>
            </a:r>
            <a:endParaRPr lang="it-IT" dirty="0">
              <a:solidFill>
                <a:srgbClr val="213967"/>
              </a:solidFill>
            </a:endParaRPr>
          </a:p>
          <a:p>
            <a:pPr marL="742950" lvl="1" indent="-285750">
              <a:buFont typeface="Arial" panose="020B0604020202020204" pitchFamily="34" charset="0"/>
              <a:buChar char="•"/>
            </a:pPr>
            <a:r>
              <a:rPr lang="it-IT" b="1" dirty="0">
                <a:solidFill>
                  <a:srgbClr val="213967"/>
                </a:solidFill>
              </a:rPr>
              <a:t>Tempo operatorio:</a:t>
            </a:r>
            <a:r>
              <a:rPr lang="it-IT" dirty="0">
                <a:solidFill>
                  <a:srgbClr val="213967"/>
                </a:solidFill>
              </a:rPr>
              <a:t> 122 vs 180 min (</a:t>
            </a:r>
            <a:r>
              <a:rPr lang="it-IT" dirty="0" err="1">
                <a:solidFill>
                  <a:srgbClr val="213967"/>
                </a:solidFill>
              </a:rPr>
              <a:t>stapled</a:t>
            </a:r>
            <a:r>
              <a:rPr lang="it-IT" dirty="0">
                <a:solidFill>
                  <a:srgbClr val="213967"/>
                </a:solidFill>
              </a:rPr>
              <a:t> più rapido, </a:t>
            </a:r>
            <a:r>
              <a:rPr lang="it-IT" dirty="0" err="1">
                <a:solidFill>
                  <a:srgbClr val="213967"/>
                </a:solidFill>
              </a:rPr>
              <a:t>p</a:t>
            </a:r>
            <a:r>
              <a:rPr lang="it-IT" dirty="0">
                <a:solidFill>
                  <a:srgbClr val="213967"/>
                </a:solidFill>
              </a:rPr>
              <a:t>&lt;0.05).</a:t>
            </a:r>
          </a:p>
          <a:p>
            <a:pPr marL="742950" lvl="1" indent="-285750">
              <a:buFont typeface="Arial" panose="020B0604020202020204" pitchFamily="34" charset="0"/>
              <a:buChar char="•"/>
            </a:pPr>
            <a:r>
              <a:rPr lang="it-IT" b="1" dirty="0">
                <a:solidFill>
                  <a:srgbClr val="213967"/>
                </a:solidFill>
              </a:rPr>
              <a:t>Leak:</a:t>
            </a:r>
            <a:r>
              <a:rPr lang="it-IT" dirty="0">
                <a:solidFill>
                  <a:srgbClr val="213967"/>
                </a:solidFill>
              </a:rPr>
              <a:t> 7.5% (</a:t>
            </a:r>
            <a:r>
              <a:rPr lang="it-IT" dirty="0" err="1">
                <a:solidFill>
                  <a:srgbClr val="213967"/>
                </a:solidFill>
              </a:rPr>
              <a:t>stapled</a:t>
            </a:r>
            <a:r>
              <a:rPr lang="it-IT" dirty="0">
                <a:solidFill>
                  <a:srgbClr val="213967"/>
                </a:solidFill>
              </a:rPr>
              <a:t>) vs 8.4% (manuale).</a:t>
            </a:r>
          </a:p>
          <a:p>
            <a:pPr marL="742950" lvl="1" indent="-285750">
              <a:buFont typeface="Arial" panose="020B0604020202020204" pitchFamily="34" charset="0"/>
              <a:buChar char="•"/>
            </a:pPr>
            <a:r>
              <a:rPr lang="it-IT" b="1" dirty="0">
                <a:solidFill>
                  <a:srgbClr val="213967"/>
                </a:solidFill>
              </a:rPr>
              <a:t>Mortalità:</a:t>
            </a:r>
            <a:r>
              <a:rPr lang="it-IT" dirty="0">
                <a:solidFill>
                  <a:srgbClr val="213967"/>
                </a:solidFill>
              </a:rPr>
              <a:t> 6.6% (</a:t>
            </a:r>
            <a:r>
              <a:rPr lang="it-IT" dirty="0" err="1">
                <a:solidFill>
                  <a:srgbClr val="213967"/>
                </a:solidFill>
              </a:rPr>
              <a:t>stapled</a:t>
            </a:r>
            <a:r>
              <a:rPr lang="it-IT" dirty="0">
                <a:solidFill>
                  <a:srgbClr val="213967"/>
                </a:solidFill>
              </a:rPr>
              <a:t>) vs 5.2% (manuale); nessuna differenza significativa.</a:t>
            </a:r>
          </a:p>
          <a:p>
            <a:pPr lvl="1">
              <a:buFont typeface="Arial" panose="020B0604020202020204" pitchFamily="34" charset="0"/>
              <a:buChar char="•"/>
            </a:pPr>
            <a:endParaRPr lang="it-IT" dirty="0">
              <a:solidFill>
                <a:srgbClr val="213967"/>
              </a:solidFill>
            </a:endParaRPr>
          </a:p>
          <a:p>
            <a:pPr>
              <a:buFont typeface="Arial" panose="020B0604020202020204" pitchFamily="34" charset="0"/>
              <a:buChar char="•"/>
            </a:pPr>
            <a:r>
              <a:rPr lang="it-IT" b="1" dirty="0">
                <a:solidFill>
                  <a:srgbClr val="213967"/>
                </a:solidFill>
              </a:rPr>
              <a:t>Conclusione:</a:t>
            </a:r>
            <a:r>
              <a:rPr lang="it-IT" dirty="0">
                <a:solidFill>
                  <a:srgbClr val="213967"/>
                </a:solidFill>
              </a:rPr>
              <a:t> le anastomosi meccaniche sono </a:t>
            </a:r>
            <a:r>
              <a:rPr lang="it-IT" b="1" dirty="0">
                <a:solidFill>
                  <a:srgbClr val="213967"/>
                </a:solidFill>
              </a:rPr>
              <a:t>sicure</a:t>
            </a:r>
            <a:r>
              <a:rPr lang="it-IT" dirty="0">
                <a:solidFill>
                  <a:srgbClr val="213967"/>
                </a:solidFill>
              </a:rPr>
              <a:t> anche in urgenza e garantiscono un significativo </a:t>
            </a:r>
            <a:r>
              <a:rPr lang="it-IT" b="1" dirty="0">
                <a:solidFill>
                  <a:srgbClr val="213967"/>
                </a:solidFill>
              </a:rPr>
              <a:t>risparmio di tempo </a:t>
            </a:r>
            <a:r>
              <a:rPr lang="it-IT" dirty="0">
                <a:solidFill>
                  <a:srgbClr val="213967"/>
                </a:solidFill>
              </a:rPr>
              <a:t>operatorio senza peggiorare gli esiti. Tuttavia, non comportano vantaggi in termini di degenza o morbidità, risultando economicamente più onerose.</a:t>
            </a:r>
          </a:p>
        </p:txBody>
      </p:sp>
      <p:sp>
        <p:nvSpPr>
          <p:cNvPr id="8" name="Sottotitolo 3">
            <a:extLst>
              <a:ext uri="{FF2B5EF4-FFF2-40B4-BE49-F238E27FC236}">
                <a16:creationId xmlns:a16="http://schemas.microsoft.com/office/drawing/2014/main" id="{99F1DED9-D57E-D75B-459A-0C70EB07C397}"/>
              </a:ext>
            </a:extLst>
          </p:cNvPr>
          <p:cNvSpPr txBox="1">
            <a:spLocks/>
          </p:cNvSpPr>
          <p:nvPr/>
        </p:nvSpPr>
        <p:spPr>
          <a:xfrm>
            <a:off x="8288217" y="2028522"/>
            <a:ext cx="3903783"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2004</a:t>
            </a:r>
          </a:p>
          <a:p>
            <a:pPr marL="0" indent="0" algn="ctr">
              <a:buNone/>
            </a:pPr>
            <a:endParaRPr lang="it-IT" sz="2800" b="1" dirty="0">
              <a:solidFill>
                <a:srgbClr val="78A6AC"/>
              </a:solidFill>
            </a:endParaRPr>
          </a:p>
        </p:txBody>
      </p:sp>
      <p:pic>
        <p:nvPicPr>
          <p:cNvPr id="11" name="Picture 2" descr="Immagini di Bandiera italia - Download gratuiti su Freepik">
            <a:extLst>
              <a:ext uri="{FF2B5EF4-FFF2-40B4-BE49-F238E27FC236}">
                <a16:creationId xmlns:a16="http://schemas.microsoft.com/office/drawing/2014/main" id="{9F094766-08D8-AD3D-2587-C66B51E9F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5665" y="56301"/>
            <a:ext cx="1862870" cy="1192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018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F6708-DC7C-B821-C26F-CE992E80C559}"/>
            </a:ext>
          </a:extLst>
        </p:cNvPr>
        <p:cNvGrpSpPr/>
        <p:nvPr/>
      </p:nvGrpSpPr>
      <p:grpSpPr>
        <a:xfrm>
          <a:off x="0" y="0"/>
          <a:ext cx="0" cy="0"/>
          <a:chOff x="0" y="0"/>
          <a:chExt cx="0" cy="0"/>
        </a:xfrm>
      </p:grpSpPr>
      <p:pic>
        <p:nvPicPr>
          <p:cNvPr id="2" name="Immagine 1" descr="Immagine che contiene testo, Carattere, schermata, bianco&#10;&#10;Il contenuto generato dall'IA potrebbe non essere corretto.">
            <a:extLst>
              <a:ext uri="{FF2B5EF4-FFF2-40B4-BE49-F238E27FC236}">
                <a16:creationId xmlns:a16="http://schemas.microsoft.com/office/drawing/2014/main" id="{7314A2DC-096E-2FB4-0C02-0562B704C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91342"/>
            <a:ext cx="7772400" cy="2394931"/>
          </a:xfrm>
          <a:prstGeom prst="rect">
            <a:avLst/>
          </a:prstGeom>
        </p:spPr>
      </p:pic>
      <p:pic>
        <p:nvPicPr>
          <p:cNvPr id="4" name="Immagine 3" descr="Immagine che contiene Carattere, testo, bianco, calligrafia&#10;&#10;Il contenuto generato dall'IA potrebbe non essere corretto.">
            <a:extLst>
              <a:ext uri="{FF2B5EF4-FFF2-40B4-BE49-F238E27FC236}">
                <a16:creationId xmlns:a16="http://schemas.microsoft.com/office/drawing/2014/main" id="{0572BDEC-EDE7-3883-6F43-9253023A2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54" y="853343"/>
            <a:ext cx="2438400" cy="673100"/>
          </a:xfrm>
          <a:prstGeom prst="rect">
            <a:avLst/>
          </a:prstGeom>
        </p:spPr>
      </p:pic>
      <p:pic>
        <p:nvPicPr>
          <p:cNvPr id="6" name="Immagine 5" descr="Immagine che contiene testo, Carattere, logo, moneta&#10;&#10;Il contenuto generato dall'IA potrebbe non essere corretto.">
            <a:extLst>
              <a:ext uri="{FF2B5EF4-FFF2-40B4-BE49-F238E27FC236}">
                <a16:creationId xmlns:a16="http://schemas.microsoft.com/office/drawing/2014/main" id="{9F7B1F95-2F04-DF43-90EE-C7C6EFFC7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862" y="1249124"/>
            <a:ext cx="2661138" cy="725064"/>
          </a:xfrm>
          <a:prstGeom prst="rect">
            <a:avLst/>
          </a:prstGeom>
        </p:spPr>
      </p:pic>
      <p:sp>
        <p:nvSpPr>
          <p:cNvPr id="7" name="Sottotitolo 3">
            <a:extLst>
              <a:ext uri="{FF2B5EF4-FFF2-40B4-BE49-F238E27FC236}">
                <a16:creationId xmlns:a16="http://schemas.microsoft.com/office/drawing/2014/main" id="{4578C93A-5985-99B6-CF61-B12A7C1E5B07}"/>
              </a:ext>
            </a:extLst>
          </p:cNvPr>
          <p:cNvSpPr txBox="1">
            <a:spLocks/>
          </p:cNvSpPr>
          <p:nvPr/>
        </p:nvSpPr>
        <p:spPr>
          <a:xfrm>
            <a:off x="8288217" y="2028522"/>
            <a:ext cx="3903783"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2013</a:t>
            </a:r>
          </a:p>
          <a:p>
            <a:pPr marL="0" indent="0" algn="ctr">
              <a:buNone/>
            </a:pPr>
            <a:endParaRPr lang="it-IT" sz="2800" b="1" dirty="0">
              <a:solidFill>
                <a:srgbClr val="78A6AC"/>
              </a:solidFill>
            </a:endParaRPr>
          </a:p>
        </p:txBody>
      </p:sp>
      <p:sp>
        <p:nvSpPr>
          <p:cNvPr id="9" name="CasellaDiTesto 8">
            <a:extLst>
              <a:ext uri="{FF2B5EF4-FFF2-40B4-BE49-F238E27FC236}">
                <a16:creationId xmlns:a16="http://schemas.microsoft.com/office/drawing/2014/main" id="{4698BB4E-DB17-0E85-A9FB-427EE15D4C1A}"/>
              </a:ext>
            </a:extLst>
          </p:cNvPr>
          <p:cNvSpPr txBox="1"/>
          <p:nvPr/>
        </p:nvSpPr>
        <p:spPr>
          <a:xfrm>
            <a:off x="750277" y="2779097"/>
            <a:ext cx="10855569" cy="3693319"/>
          </a:xfrm>
          <a:prstGeom prst="rect">
            <a:avLst/>
          </a:prstGeom>
          <a:noFill/>
        </p:spPr>
        <p:txBody>
          <a:bodyPr wrap="square">
            <a:spAutoFit/>
          </a:bodyPr>
          <a:lstStyle/>
          <a:p>
            <a:pPr>
              <a:buNone/>
            </a:pPr>
            <a:r>
              <a:rPr lang="it-IT" b="1" dirty="0">
                <a:solidFill>
                  <a:srgbClr val="213967"/>
                </a:solidFill>
              </a:rPr>
              <a:t>Tipo di studio:</a:t>
            </a:r>
            <a:r>
              <a:rPr lang="it-IT" dirty="0">
                <a:solidFill>
                  <a:srgbClr val="213967"/>
                </a:solidFill>
              </a:rPr>
              <a:t> Retrospettivo, singolo centro </a:t>
            </a:r>
          </a:p>
          <a:p>
            <a:pPr>
              <a:buNone/>
            </a:pPr>
            <a:r>
              <a:rPr lang="it-IT" b="1" dirty="0">
                <a:solidFill>
                  <a:srgbClr val="213967"/>
                </a:solidFill>
              </a:rPr>
              <a:t>Setting:</a:t>
            </a:r>
            <a:r>
              <a:rPr lang="it-IT" dirty="0">
                <a:solidFill>
                  <a:srgbClr val="213967"/>
                </a:solidFill>
              </a:rPr>
              <a:t> Emergency General Surgery.</a:t>
            </a:r>
          </a:p>
          <a:p>
            <a:pPr>
              <a:buNone/>
            </a:pPr>
            <a:r>
              <a:rPr lang="it-IT" b="1" dirty="0">
                <a:solidFill>
                  <a:srgbClr val="213967"/>
                </a:solidFill>
              </a:rPr>
              <a:t>Sede dell’anastomosi:</a:t>
            </a:r>
            <a:r>
              <a:rPr lang="it-IT" dirty="0">
                <a:solidFill>
                  <a:srgbClr val="213967"/>
                </a:solidFill>
              </a:rPr>
              <a:t> Mista – 54% tenue-tenue, 38% ileocoliche, 8% colon-colon.</a:t>
            </a:r>
          </a:p>
          <a:p>
            <a:pPr>
              <a:buNone/>
            </a:pPr>
            <a:endParaRPr lang="it-IT" dirty="0">
              <a:solidFill>
                <a:srgbClr val="213967"/>
              </a:solidFill>
            </a:endParaRPr>
          </a:p>
          <a:p>
            <a:pPr>
              <a:buNone/>
            </a:pPr>
            <a:r>
              <a:rPr lang="it-IT" b="1" dirty="0">
                <a:solidFill>
                  <a:srgbClr val="213967"/>
                </a:solidFill>
              </a:rPr>
              <a:t>Risultati principali:</a:t>
            </a:r>
            <a:endParaRPr lang="it-IT" dirty="0">
              <a:solidFill>
                <a:srgbClr val="213967"/>
              </a:solidFill>
            </a:endParaRPr>
          </a:p>
          <a:p>
            <a:pPr lvl="1">
              <a:buFont typeface="Arial" panose="020B0604020202020204" pitchFamily="34" charset="0"/>
              <a:buChar char="•"/>
            </a:pPr>
            <a:r>
              <a:rPr lang="it-IT" b="1" dirty="0">
                <a:solidFill>
                  <a:srgbClr val="213967"/>
                </a:solidFill>
              </a:rPr>
              <a:t>Tempo operatorio:</a:t>
            </a:r>
            <a:r>
              <a:rPr lang="it-IT" dirty="0">
                <a:solidFill>
                  <a:srgbClr val="213967"/>
                </a:solidFill>
              </a:rPr>
              <a:t> 205 vs 193 min (</a:t>
            </a:r>
            <a:r>
              <a:rPr lang="it-IT" dirty="0" err="1">
                <a:solidFill>
                  <a:srgbClr val="213967"/>
                </a:solidFill>
              </a:rPr>
              <a:t>stapler</a:t>
            </a:r>
            <a:r>
              <a:rPr lang="it-IT" dirty="0">
                <a:solidFill>
                  <a:srgbClr val="213967"/>
                </a:solidFill>
              </a:rPr>
              <a:t> più rapido, </a:t>
            </a:r>
            <a:r>
              <a:rPr lang="it-IT" dirty="0" err="1">
                <a:solidFill>
                  <a:srgbClr val="213967"/>
                </a:solidFill>
              </a:rPr>
              <a:t>p</a:t>
            </a:r>
            <a:r>
              <a:rPr lang="it-IT" dirty="0">
                <a:solidFill>
                  <a:srgbClr val="213967"/>
                </a:solidFill>
              </a:rPr>
              <a:t>=0.02).</a:t>
            </a:r>
          </a:p>
          <a:p>
            <a:pPr lvl="1">
              <a:buFont typeface="Arial" panose="020B0604020202020204" pitchFamily="34" charset="0"/>
              <a:buChar char="•"/>
            </a:pPr>
            <a:r>
              <a:rPr lang="it-IT" b="1" dirty="0">
                <a:solidFill>
                  <a:srgbClr val="213967"/>
                </a:solidFill>
              </a:rPr>
              <a:t>Leak:</a:t>
            </a:r>
            <a:r>
              <a:rPr lang="it-IT" dirty="0">
                <a:solidFill>
                  <a:srgbClr val="213967"/>
                </a:solidFill>
              </a:rPr>
              <a:t> 15.0% (</a:t>
            </a:r>
            <a:r>
              <a:rPr lang="it-IT" dirty="0" err="1">
                <a:solidFill>
                  <a:srgbClr val="213967"/>
                </a:solidFill>
              </a:rPr>
              <a:t>stapled</a:t>
            </a:r>
            <a:r>
              <a:rPr lang="it-IT" dirty="0">
                <a:solidFill>
                  <a:srgbClr val="213967"/>
                </a:solidFill>
              </a:rPr>
              <a:t>) vs 6.1% (manuale), </a:t>
            </a:r>
            <a:r>
              <a:rPr lang="it-IT" dirty="0" err="1">
                <a:solidFill>
                  <a:srgbClr val="213967"/>
                </a:solidFill>
              </a:rPr>
              <a:t>p</a:t>
            </a:r>
            <a:r>
              <a:rPr lang="it-IT" dirty="0">
                <a:solidFill>
                  <a:srgbClr val="213967"/>
                </a:solidFill>
              </a:rPr>
              <a:t>=0.003.</a:t>
            </a:r>
          </a:p>
          <a:p>
            <a:pPr lvl="1">
              <a:buFont typeface="Arial" panose="020B0604020202020204" pitchFamily="34" charset="0"/>
              <a:buChar char="•"/>
            </a:pPr>
            <a:r>
              <a:rPr lang="it-IT" b="1" dirty="0">
                <a:solidFill>
                  <a:srgbClr val="213967"/>
                </a:solidFill>
              </a:rPr>
              <a:t>Mortalità:</a:t>
            </a:r>
            <a:r>
              <a:rPr lang="it-IT" dirty="0">
                <a:solidFill>
                  <a:srgbClr val="213967"/>
                </a:solidFill>
              </a:rPr>
              <a:t> 5.3% (</a:t>
            </a:r>
            <a:r>
              <a:rPr lang="it-IT" dirty="0" err="1">
                <a:solidFill>
                  <a:srgbClr val="213967"/>
                </a:solidFill>
              </a:rPr>
              <a:t>stapled</a:t>
            </a:r>
            <a:r>
              <a:rPr lang="it-IT" dirty="0">
                <a:solidFill>
                  <a:srgbClr val="213967"/>
                </a:solidFill>
              </a:rPr>
              <a:t>) vs 2.0% (manuale), differenza non significativa ma tendenza sfavorevole al </a:t>
            </a:r>
            <a:r>
              <a:rPr lang="it-IT" dirty="0" err="1">
                <a:solidFill>
                  <a:srgbClr val="213967"/>
                </a:solidFill>
              </a:rPr>
              <a:t>stapler</a:t>
            </a:r>
            <a:r>
              <a:rPr lang="it-IT" dirty="0">
                <a:solidFill>
                  <a:srgbClr val="213967"/>
                </a:solidFill>
              </a:rPr>
              <a:t>.</a:t>
            </a:r>
          </a:p>
          <a:p>
            <a:pPr lvl="1">
              <a:buFont typeface="Arial" panose="020B0604020202020204" pitchFamily="34" charset="0"/>
              <a:buChar char="•"/>
            </a:pPr>
            <a:r>
              <a:rPr lang="it-IT" b="1" dirty="0">
                <a:solidFill>
                  <a:srgbClr val="213967"/>
                </a:solidFill>
              </a:rPr>
              <a:t>Analisi multivariata: </a:t>
            </a:r>
            <a:r>
              <a:rPr lang="it-IT" dirty="0" err="1">
                <a:solidFill>
                  <a:srgbClr val="213967"/>
                </a:solidFill>
              </a:rPr>
              <a:t>stapler</a:t>
            </a:r>
            <a:r>
              <a:rPr lang="it-IT" dirty="0">
                <a:solidFill>
                  <a:srgbClr val="213967"/>
                </a:solidFill>
              </a:rPr>
              <a:t> = fattore di rischio indipendente per leak (OR 2.65).</a:t>
            </a:r>
          </a:p>
          <a:p>
            <a:pPr lvl="1">
              <a:buFont typeface="Arial" panose="020B0604020202020204" pitchFamily="34" charset="0"/>
              <a:buChar char="•"/>
            </a:pPr>
            <a:endParaRPr lang="it-IT" dirty="0">
              <a:solidFill>
                <a:srgbClr val="213967"/>
              </a:solidFill>
            </a:endParaRPr>
          </a:p>
          <a:p>
            <a:pPr>
              <a:buFont typeface="Arial" panose="020B0604020202020204" pitchFamily="34" charset="0"/>
              <a:buChar char="•"/>
            </a:pPr>
            <a:r>
              <a:rPr lang="it-IT" b="1" dirty="0">
                <a:solidFill>
                  <a:srgbClr val="213967"/>
                </a:solidFill>
              </a:rPr>
              <a:t>Conclusione:</a:t>
            </a:r>
            <a:r>
              <a:rPr lang="it-IT" dirty="0">
                <a:solidFill>
                  <a:srgbClr val="213967"/>
                </a:solidFill>
              </a:rPr>
              <a:t> nel paziente critico EGS, l’edema e la flogosi rendono la sutura meccanica meno affidabile; raccomandata sutura manuale in contesti di peritonite o ischemia intestinale.</a:t>
            </a:r>
          </a:p>
          <a:p>
            <a:endParaRPr lang="it-IT" dirty="0">
              <a:solidFill>
                <a:srgbClr val="213967"/>
              </a:solidFill>
            </a:endParaRPr>
          </a:p>
        </p:txBody>
      </p:sp>
      <p:pic>
        <p:nvPicPr>
          <p:cNvPr id="1026" name="Picture 2" descr="Bandiera Americana arte vettoriale, icone e grafica per il download gratuito">
            <a:extLst>
              <a:ext uri="{FF2B5EF4-FFF2-40B4-BE49-F238E27FC236}">
                <a16:creationId xmlns:a16="http://schemas.microsoft.com/office/drawing/2014/main" id="{8EB59AFD-3EB0-13BF-992A-04AE3FA1C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5665" y="85970"/>
            <a:ext cx="1862870" cy="110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020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B36EB-121D-0C9A-BE22-D3183F0A14A2}"/>
            </a:ext>
          </a:extLst>
        </p:cNvPr>
        <p:cNvGrpSpPr/>
        <p:nvPr/>
      </p:nvGrpSpPr>
      <p:grpSpPr>
        <a:xfrm>
          <a:off x="0" y="0"/>
          <a:ext cx="0" cy="0"/>
          <a:chOff x="0" y="0"/>
          <a:chExt cx="0" cy="0"/>
        </a:xfrm>
      </p:grpSpPr>
      <p:pic>
        <p:nvPicPr>
          <p:cNvPr id="6" name="Immagine 5" descr="Immagine che contiene testo, Carattere, logo, moneta&#10;&#10;Il contenuto generato dall'IA potrebbe non essere corretto.">
            <a:extLst>
              <a:ext uri="{FF2B5EF4-FFF2-40B4-BE49-F238E27FC236}">
                <a16:creationId xmlns:a16="http://schemas.microsoft.com/office/drawing/2014/main" id="{70BDBF89-584D-0942-B472-8A067972B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0862" y="1235147"/>
            <a:ext cx="2661138" cy="725064"/>
          </a:xfrm>
          <a:prstGeom prst="rect">
            <a:avLst/>
          </a:prstGeom>
        </p:spPr>
      </p:pic>
      <p:sp>
        <p:nvSpPr>
          <p:cNvPr id="7" name="Sottotitolo 3">
            <a:extLst>
              <a:ext uri="{FF2B5EF4-FFF2-40B4-BE49-F238E27FC236}">
                <a16:creationId xmlns:a16="http://schemas.microsoft.com/office/drawing/2014/main" id="{D3921A6D-CF51-0B89-3D09-99D4AEB8D27E}"/>
              </a:ext>
            </a:extLst>
          </p:cNvPr>
          <p:cNvSpPr txBox="1">
            <a:spLocks/>
          </p:cNvSpPr>
          <p:nvPr/>
        </p:nvSpPr>
        <p:spPr>
          <a:xfrm>
            <a:off x="8288217" y="2028522"/>
            <a:ext cx="3903783"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2017</a:t>
            </a:r>
          </a:p>
          <a:p>
            <a:pPr marL="0" indent="0" algn="ctr">
              <a:buNone/>
            </a:pPr>
            <a:endParaRPr lang="it-IT" sz="2800" b="1" dirty="0">
              <a:solidFill>
                <a:srgbClr val="78A6AC"/>
              </a:solidFill>
            </a:endParaRPr>
          </a:p>
        </p:txBody>
      </p:sp>
      <p:sp>
        <p:nvSpPr>
          <p:cNvPr id="9" name="CasellaDiTesto 8">
            <a:extLst>
              <a:ext uri="{FF2B5EF4-FFF2-40B4-BE49-F238E27FC236}">
                <a16:creationId xmlns:a16="http://schemas.microsoft.com/office/drawing/2014/main" id="{5E8E68AB-E16D-0960-9593-14E46E87866B}"/>
              </a:ext>
            </a:extLst>
          </p:cNvPr>
          <p:cNvSpPr txBox="1"/>
          <p:nvPr/>
        </p:nvSpPr>
        <p:spPr>
          <a:xfrm>
            <a:off x="457200" y="2661866"/>
            <a:ext cx="11277599" cy="4247317"/>
          </a:xfrm>
          <a:prstGeom prst="rect">
            <a:avLst/>
          </a:prstGeom>
          <a:noFill/>
        </p:spPr>
        <p:txBody>
          <a:bodyPr wrap="square">
            <a:spAutoFit/>
          </a:bodyPr>
          <a:lstStyle/>
          <a:p>
            <a:pPr marL="285750" indent="-285750">
              <a:buFont typeface="Arial" panose="020B0604020202020204" pitchFamily="34" charset="0"/>
              <a:buChar char="•"/>
            </a:pPr>
            <a:r>
              <a:rPr lang="it-IT" b="1" dirty="0"/>
              <a:t>Tipo di studio:</a:t>
            </a:r>
            <a:r>
              <a:rPr lang="it-IT" dirty="0"/>
              <a:t> Prospettico multicentrico (595 pazienti).</a:t>
            </a:r>
          </a:p>
          <a:p>
            <a:pPr marL="285750" indent="-285750">
              <a:buFont typeface="Arial" panose="020B0604020202020204" pitchFamily="34" charset="0"/>
              <a:buChar char="•"/>
            </a:pPr>
            <a:r>
              <a:rPr lang="it-IT" b="1" dirty="0"/>
              <a:t>Setting:</a:t>
            </a:r>
            <a:r>
              <a:rPr lang="it-IT" dirty="0"/>
              <a:t> Chirurgia intestinale d’urgenza (trauma e non trauma).</a:t>
            </a:r>
          </a:p>
          <a:p>
            <a:pPr marL="285750" indent="-285750">
              <a:buFont typeface="Arial" panose="020B0604020202020204" pitchFamily="34" charset="0"/>
              <a:buChar char="•"/>
            </a:pPr>
            <a:r>
              <a:rPr lang="it-IT" b="1" dirty="0"/>
              <a:t>Sede dell’anastomosi:</a:t>
            </a:r>
            <a:r>
              <a:rPr lang="it-IT" dirty="0"/>
              <a:t> Prevalentemente tenue, ileocoliche e coliche.</a:t>
            </a:r>
          </a:p>
          <a:p>
            <a:pPr marL="285750" indent="-285750">
              <a:buFont typeface="Arial" panose="020B0604020202020204" pitchFamily="34" charset="0"/>
              <a:buChar char="•"/>
            </a:pPr>
            <a:r>
              <a:rPr lang="it-IT" b="1" dirty="0"/>
              <a:t>Risultati principali:</a:t>
            </a:r>
            <a:endParaRPr lang="it-IT" dirty="0"/>
          </a:p>
          <a:p>
            <a:pPr marL="742950" lvl="1" indent="-285750">
              <a:buFont typeface="Arial" panose="020B0604020202020204" pitchFamily="34" charset="0"/>
              <a:buChar char="•"/>
            </a:pPr>
            <a:r>
              <a:rPr lang="it-IT" b="1" dirty="0"/>
              <a:t>Leak complessivo:</a:t>
            </a:r>
            <a:r>
              <a:rPr lang="it-IT" dirty="0"/>
              <a:t> 12.5%, </a:t>
            </a:r>
            <a:r>
              <a:rPr lang="it-IT" b="1" dirty="0"/>
              <a:t>nessuna differenza significativa</a:t>
            </a:r>
            <a:r>
              <a:rPr lang="it-IT" dirty="0"/>
              <a:t> tra </a:t>
            </a:r>
            <a:r>
              <a:rPr lang="it-IT" dirty="0" err="1"/>
              <a:t>stapler</a:t>
            </a:r>
            <a:r>
              <a:rPr lang="it-IT" dirty="0"/>
              <a:t> e manuale.</a:t>
            </a:r>
          </a:p>
          <a:p>
            <a:pPr marL="742950" lvl="1" indent="-285750">
              <a:buFont typeface="Arial" panose="020B0604020202020204" pitchFamily="34" charset="0"/>
              <a:buChar char="•"/>
            </a:pPr>
            <a:r>
              <a:rPr lang="it-IT" b="1" dirty="0"/>
              <a:t>Mortalità:</a:t>
            </a:r>
            <a:r>
              <a:rPr lang="it-IT" dirty="0"/>
              <a:t> </a:t>
            </a:r>
            <a:r>
              <a:rPr lang="it-IT" b="1" dirty="0"/>
              <a:t>10.8% </a:t>
            </a:r>
            <a:r>
              <a:rPr lang="it-IT" b="1" dirty="0" err="1"/>
              <a:t>stapled</a:t>
            </a:r>
            <a:r>
              <a:rPr lang="it-IT" b="1" dirty="0"/>
              <a:t> vs 9.2% hand-</a:t>
            </a:r>
            <a:r>
              <a:rPr lang="it-IT" b="1" dirty="0" err="1"/>
              <a:t>sewn</a:t>
            </a:r>
            <a:r>
              <a:rPr lang="it-IT" dirty="0"/>
              <a:t> (</a:t>
            </a:r>
            <a:r>
              <a:rPr lang="it-IT" dirty="0" err="1"/>
              <a:t>p</a:t>
            </a:r>
            <a:r>
              <a:rPr lang="it-IT" dirty="0"/>
              <a:t> = NS).</a:t>
            </a:r>
          </a:p>
          <a:p>
            <a:pPr marL="742950" lvl="1" indent="-285750">
              <a:buFont typeface="Arial" panose="020B0604020202020204" pitchFamily="34" charset="0"/>
              <a:buChar char="•"/>
            </a:pPr>
            <a:r>
              <a:rPr lang="it-IT" b="1" dirty="0"/>
              <a:t>Altri esiti:</a:t>
            </a:r>
            <a:r>
              <a:rPr lang="it-IT" dirty="0"/>
              <a:t> </a:t>
            </a:r>
            <a:r>
              <a:rPr lang="it-IT" b="1" dirty="0"/>
              <a:t>:</a:t>
            </a:r>
            <a:r>
              <a:rPr lang="it-IT" dirty="0"/>
              <a:t> I chirurghi tendevano a eseguire </a:t>
            </a:r>
            <a:r>
              <a:rPr lang="it-IT" b="1" dirty="0"/>
              <a:t>anastomosi manuali nei casi più complessi o con maggiore contaminazion</a:t>
            </a:r>
            <a:r>
              <a:rPr lang="it-IT" dirty="0"/>
              <a:t>e, e meccaniche in pazienti più stabili</a:t>
            </a:r>
          </a:p>
          <a:p>
            <a:pPr marL="742950" lvl="1" indent="-285750">
              <a:buFont typeface="Arial" panose="020B0604020202020204" pitchFamily="34" charset="0"/>
              <a:buChar char="•"/>
            </a:pPr>
            <a:endParaRPr lang="it-IT" dirty="0"/>
          </a:p>
          <a:p>
            <a:pPr marL="285750" indent="-285750">
              <a:buFont typeface="Arial" panose="020B0604020202020204" pitchFamily="34" charset="0"/>
              <a:buChar char="•"/>
            </a:pPr>
            <a:r>
              <a:rPr lang="it-IT" b="1" dirty="0"/>
              <a:t>Conclusione:</a:t>
            </a:r>
            <a:r>
              <a:rPr lang="it-IT" dirty="0"/>
              <a:t>  In CHU le due tecniche sono equivalenti per sicurezza e risultati clinici. La variabile decisiva non è la tecnologia, ma le condizioni del paziente e dei tessuti: edema, ipoperfusione e contaminazione influenzano più del metodo il rischio di fallimento. Le anastomosi </a:t>
            </a:r>
            <a:r>
              <a:rPr lang="it-IT" dirty="0" err="1"/>
              <a:t>stapled</a:t>
            </a:r>
            <a:r>
              <a:rPr lang="it-IT" dirty="0"/>
              <a:t> possono essere considerate sicure anche in urgenza, purché eseguite su tessuti ben perfusi e non eccessivamente edematosi. La sutura manuale resta appropriata e probabilmente più controllabile nei campi infetti. Non esiste un’evidenza per raccomandare sistematicamente una tecnica rispetto all’altra: la decisione deve essere guidata dal giudizio intraoperatorio e dall’esperienza del chirurgo.</a:t>
            </a:r>
          </a:p>
        </p:txBody>
      </p:sp>
      <p:pic>
        <p:nvPicPr>
          <p:cNvPr id="11" name="Immagine 10" descr="Immagine che contiene testo, schermata, Carattere, bianco&#10;&#10;Il contenuto generato dall'IA potrebbe non essere corretto.">
            <a:extLst>
              <a:ext uri="{FF2B5EF4-FFF2-40B4-BE49-F238E27FC236}">
                <a16:creationId xmlns:a16="http://schemas.microsoft.com/office/drawing/2014/main" id="{44B5411D-F028-0AA1-A398-9DBCF3C84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721" y="13264"/>
            <a:ext cx="7280141" cy="2695495"/>
          </a:xfrm>
          <a:prstGeom prst="rect">
            <a:avLst/>
          </a:prstGeom>
        </p:spPr>
      </p:pic>
      <p:pic>
        <p:nvPicPr>
          <p:cNvPr id="5" name="Immagine 4" descr="Immagine che contiene Carattere, bianco, calligrafia, tipografia&#10;&#10;Il contenuto generato dall'IA potrebbe non essere corretto.">
            <a:extLst>
              <a:ext uri="{FF2B5EF4-FFF2-40B4-BE49-F238E27FC236}">
                <a16:creationId xmlns:a16="http://schemas.microsoft.com/office/drawing/2014/main" id="{41F501C2-20C6-E43C-B518-7F77B1B99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21" y="1156835"/>
            <a:ext cx="2146300" cy="584200"/>
          </a:xfrm>
          <a:prstGeom prst="rect">
            <a:avLst/>
          </a:prstGeom>
        </p:spPr>
      </p:pic>
      <p:pic>
        <p:nvPicPr>
          <p:cNvPr id="8" name="Picture 2" descr="Bandiera Americana arte vettoriale, icone e grafica per il download gratuito">
            <a:extLst>
              <a:ext uri="{FF2B5EF4-FFF2-40B4-BE49-F238E27FC236}">
                <a16:creationId xmlns:a16="http://schemas.microsoft.com/office/drawing/2014/main" id="{AAECDC37-687D-E84B-0C0B-F94EFC7056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5665" y="85970"/>
            <a:ext cx="1862870" cy="110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887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690E6-4523-1192-1CEB-92CD504619A8}"/>
            </a:ext>
          </a:extLst>
        </p:cNvPr>
        <p:cNvGrpSpPr/>
        <p:nvPr/>
      </p:nvGrpSpPr>
      <p:grpSpPr>
        <a:xfrm>
          <a:off x="0" y="0"/>
          <a:ext cx="0" cy="0"/>
          <a:chOff x="0" y="0"/>
          <a:chExt cx="0" cy="0"/>
        </a:xfrm>
      </p:grpSpPr>
      <p:sp>
        <p:nvSpPr>
          <p:cNvPr id="7" name="Sottotitolo 3">
            <a:extLst>
              <a:ext uri="{FF2B5EF4-FFF2-40B4-BE49-F238E27FC236}">
                <a16:creationId xmlns:a16="http://schemas.microsoft.com/office/drawing/2014/main" id="{22F4C2D1-8B31-ABD7-EF9A-D4D0D55D330C}"/>
              </a:ext>
            </a:extLst>
          </p:cNvPr>
          <p:cNvSpPr txBox="1">
            <a:spLocks/>
          </p:cNvSpPr>
          <p:nvPr/>
        </p:nvSpPr>
        <p:spPr>
          <a:xfrm>
            <a:off x="8288217" y="2028522"/>
            <a:ext cx="3903783"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2023</a:t>
            </a:r>
          </a:p>
          <a:p>
            <a:pPr marL="0" indent="0" algn="ctr">
              <a:buNone/>
            </a:pPr>
            <a:endParaRPr lang="it-IT" sz="2800" b="1" dirty="0">
              <a:solidFill>
                <a:srgbClr val="78A6AC"/>
              </a:solidFill>
            </a:endParaRPr>
          </a:p>
        </p:txBody>
      </p:sp>
      <p:sp>
        <p:nvSpPr>
          <p:cNvPr id="9" name="CasellaDiTesto 8">
            <a:extLst>
              <a:ext uri="{FF2B5EF4-FFF2-40B4-BE49-F238E27FC236}">
                <a16:creationId xmlns:a16="http://schemas.microsoft.com/office/drawing/2014/main" id="{84F0C8B6-C362-8D3F-39E3-0952345F3A0F}"/>
              </a:ext>
            </a:extLst>
          </p:cNvPr>
          <p:cNvSpPr txBox="1"/>
          <p:nvPr/>
        </p:nvSpPr>
        <p:spPr>
          <a:xfrm>
            <a:off x="762000" y="2600338"/>
            <a:ext cx="10855569" cy="3970318"/>
          </a:xfrm>
          <a:prstGeom prst="rect">
            <a:avLst/>
          </a:prstGeom>
          <a:noFill/>
        </p:spPr>
        <p:txBody>
          <a:bodyPr wrap="square">
            <a:spAutoFit/>
          </a:bodyPr>
          <a:lstStyle/>
          <a:p>
            <a:pPr marL="285750" indent="-285750">
              <a:buFont typeface="Arial" panose="020B0604020202020204" pitchFamily="34" charset="0"/>
              <a:buChar char="•"/>
            </a:pPr>
            <a:r>
              <a:rPr lang="it-IT" b="1" dirty="0">
                <a:solidFill>
                  <a:srgbClr val="213967"/>
                </a:solidFill>
              </a:rPr>
              <a:t>Tipo di studio:</a:t>
            </a:r>
            <a:r>
              <a:rPr lang="it-IT" dirty="0">
                <a:solidFill>
                  <a:srgbClr val="213967"/>
                </a:solidFill>
              </a:rPr>
              <a:t> Retrospettivo, singolo centro (Napoli, 2015–2021, 137 pazienti).</a:t>
            </a:r>
          </a:p>
          <a:p>
            <a:pPr marL="285750" indent="-285750">
              <a:buFont typeface="Arial" panose="020B0604020202020204" pitchFamily="34" charset="0"/>
              <a:buChar char="•"/>
            </a:pPr>
            <a:r>
              <a:rPr lang="it-IT" b="1" dirty="0">
                <a:solidFill>
                  <a:srgbClr val="213967"/>
                </a:solidFill>
              </a:rPr>
              <a:t>Setting:</a:t>
            </a:r>
            <a:r>
              <a:rPr lang="it-IT" dirty="0">
                <a:solidFill>
                  <a:srgbClr val="213967"/>
                </a:solidFill>
              </a:rPr>
              <a:t> Chirurgia d’urgenza per ischemia mesenterica secondaria a occlusione.</a:t>
            </a:r>
          </a:p>
          <a:p>
            <a:pPr marL="285750" indent="-285750">
              <a:buFont typeface="Arial" panose="020B0604020202020204" pitchFamily="34" charset="0"/>
              <a:buChar char="•"/>
            </a:pPr>
            <a:r>
              <a:rPr lang="it-IT" b="1" dirty="0">
                <a:solidFill>
                  <a:srgbClr val="213967"/>
                </a:solidFill>
              </a:rPr>
              <a:t>Sede dell’anastomosi:</a:t>
            </a:r>
            <a:r>
              <a:rPr lang="it-IT" dirty="0">
                <a:solidFill>
                  <a:srgbClr val="213967"/>
                </a:solidFill>
              </a:rPr>
              <a:t> Solo intestino tenue (ileo o digiuno).</a:t>
            </a:r>
          </a:p>
          <a:p>
            <a:pPr marL="285750" indent="-285750">
              <a:buFont typeface="Arial" panose="020B0604020202020204" pitchFamily="34" charset="0"/>
              <a:buChar char="•"/>
            </a:pPr>
            <a:endParaRPr lang="it-IT" dirty="0">
              <a:solidFill>
                <a:srgbClr val="213967"/>
              </a:solidFill>
            </a:endParaRPr>
          </a:p>
          <a:p>
            <a:pPr marL="285750" indent="-285750">
              <a:buFont typeface="Arial" panose="020B0604020202020204" pitchFamily="34" charset="0"/>
              <a:buChar char="•"/>
            </a:pPr>
            <a:r>
              <a:rPr lang="it-IT" b="1" dirty="0">
                <a:solidFill>
                  <a:srgbClr val="213967"/>
                </a:solidFill>
              </a:rPr>
              <a:t>Risultati principali:</a:t>
            </a:r>
            <a:endParaRPr lang="it-IT" dirty="0">
              <a:solidFill>
                <a:srgbClr val="213967"/>
              </a:solidFill>
            </a:endParaRPr>
          </a:p>
          <a:p>
            <a:pPr marL="742950" lvl="1" indent="-285750">
              <a:buFont typeface="Arial" panose="020B0604020202020204" pitchFamily="34" charset="0"/>
              <a:buChar char="•"/>
            </a:pPr>
            <a:r>
              <a:rPr lang="it-IT" b="1" dirty="0">
                <a:solidFill>
                  <a:srgbClr val="213967"/>
                </a:solidFill>
              </a:rPr>
              <a:t>Leak:</a:t>
            </a:r>
            <a:r>
              <a:rPr lang="it-IT" dirty="0">
                <a:solidFill>
                  <a:srgbClr val="213967"/>
                </a:solidFill>
              </a:rPr>
              <a:t> 6.2% (hand-</a:t>
            </a:r>
            <a:r>
              <a:rPr lang="it-IT" dirty="0" err="1">
                <a:solidFill>
                  <a:srgbClr val="213967"/>
                </a:solidFill>
              </a:rPr>
              <a:t>sewn</a:t>
            </a:r>
            <a:r>
              <a:rPr lang="it-IT" dirty="0">
                <a:solidFill>
                  <a:srgbClr val="213967"/>
                </a:solidFill>
              </a:rPr>
              <a:t>), 5.3% (</a:t>
            </a:r>
            <a:r>
              <a:rPr lang="it-IT" dirty="0" err="1">
                <a:solidFill>
                  <a:srgbClr val="213967"/>
                </a:solidFill>
              </a:rPr>
              <a:t>stapled</a:t>
            </a:r>
            <a:r>
              <a:rPr lang="it-IT" dirty="0">
                <a:solidFill>
                  <a:srgbClr val="213967"/>
                </a:solidFill>
              </a:rPr>
              <a:t> end-to-side), 9% (</a:t>
            </a:r>
            <a:r>
              <a:rPr lang="it-IT" dirty="0" err="1">
                <a:solidFill>
                  <a:srgbClr val="213967"/>
                </a:solidFill>
              </a:rPr>
              <a:t>stapled</a:t>
            </a:r>
            <a:r>
              <a:rPr lang="it-IT" dirty="0">
                <a:solidFill>
                  <a:srgbClr val="213967"/>
                </a:solidFill>
              </a:rPr>
              <a:t> side-to-side); </a:t>
            </a:r>
            <a:r>
              <a:rPr lang="it-IT" i="1" dirty="0">
                <a:solidFill>
                  <a:srgbClr val="213967"/>
                </a:solidFill>
              </a:rPr>
              <a:t>nessuna differenza significativa</a:t>
            </a:r>
            <a:r>
              <a:rPr lang="it-IT" dirty="0">
                <a:solidFill>
                  <a:srgbClr val="213967"/>
                </a:solidFill>
              </a:rPr>
              <a:t>.</a:t>
            </a:r>
          </a:p>
          <a:p>
            <a:pPr marL="742950" lvl="1" indent="-285750">
              <a:buFont typeface="Arial" panose="020B0604020202020204" pitchFamily="34" charset="0"/>
              <a:buChar char="•"/>
            </a:pPr>
            <a:r>
              <a:rPr lang="it-IT" b="1" dirty="0">
                <a:solidFill>
                  <a:srgbClr val="213967"/>
                </a:solidFill>
              </a:rPr>
              <a:t>Tempo operatorio:</a:t>
            </a:r>
            <a:r>
              <a:rPr lang="it-IT" dirty="0">
                <a:solidFill>
                  <a:srgbClr val="213967"/>
                </a:solidFill>
              </a:rPr>
              <a:t> inferiore con </a:t>
            </a:r>
            <a:r>
              <a:rPr lang="it-IT" dirty="0" err="1">
                <a:solidFill>
                  <a:srgbClr val="213967"/>
                </a:solidFill>
              </a:rPr>
              <a:t>stapler</a:t>
            </a:r>
            <a:r>
              <a:rPr lang="it-IT" dirty="0">
                <a:solidFill>
                  <a:srgbClr val="213967"/>
                </a:solidFill>
              </a:rPr>
              <a:t> (</a:t>
            </a:r>
            <a:r>
              <a:rPr lang="it-IT" dirty="0" err="1">
                <a:solidFill>
                  <a:srgbClr val="213967"/>
                </a:solidFill>
              </a:rPr>
              <a:t>p</a:t>
            </a:r>
            <a:r>
              <a:rPr lang="it-IT" dirty="0">
                <a:solidFill>
                  <a:srgbClr val="213967"/>
                </a:solidFill>
              </a:rPr>
              <a:t>=0.0009).</a:t>
            </a:r>
          </a:p>
          <a:p>
            <a:pPr marL="742950" lvl="1" indent="-285750">
              <a:buFont typeface="Arial" panose="020B0604020202020204" pitchFamily="34" charset="0"/>
              <a:buChar char="•"/>
            </a:pPr>
            <a:r>
              <a:rPr lang="it-IT" b="1" dirty="0">
                <a:solidFill>
                  <a:srgbClr val="213967"/>
                </a:solidFill>
              </a:rPr>
              <a:t>Mortalità:	</a:t>
            </a:r>
            <a:r>
              <a:rPr lang="it-IT" dirty="0">
                <a:solidFill>
                  <a:srgbClr val="213967"/>
                </a:solidFill>
              </a:rPr>
              <a:t>Totale 2.9% (4 pazienti).</a:t>
            </a:r>
          </a:p>
          <a:p>
            <a:pPr marL="742950" lvl="1" indent="-285750">
              <a:buFont typeface="Arial" panose="020B0604020202020204" pitchFamily="34" charset="0"/>
              <a:buChar char="•"/>
            </a:pPr>
            <a:r>
              <a:rPr lang="it-IT" b="1" dirty="0">
                <a:solidFill>
                  <a:srgbClr val="213967"/>
                </a:solidFill>
              </a:rPr>
              <a:t>Distribuzione:</a:t>
            </a:r>
            <a:r>
              <a:rPr lang="it-IT" dirty="0">
                <a:solidFill>
                  <a:srgbClr val="213967"/>
                </a:solidFill>
              </a:rPr>
              <a:t> 2 morti nel gruppo manuale, 2 nei gruppi </a:t>
            </a:r>
            <a:r>
              <a:rPr lang="it-IT" dirty="0" err="1">
                <a:solidFill>
                  <a:srgbClr val="213967"/>
                </a:solidFill>
              </a:rPr>
              <a:t>stapled</a:t>
            </a:r>
            <a:r>
              <a:rPr lang="it-IT" dirty="0">
                <a:solidFill>
                  <a:srgbClr val="213967"/>
                </a:solidFill>
              </a:rPr>
              <a:t>; </a:t>
            </a:r>
            <a:r>
              <a:rPr lang="it-IT" i="1" dirty="0">
                <a:solidFill>
                  <a:srgbClr val="213967"/>
                </a:solidFill>
              </a:rPr>
              <a:t>nessuna differenza significativa</a:t>
            </a:r>
            <a:r>
              <a:rPr lang="it-IT" dirty="0">
                <a:solidFill>
                  <a:srgbClr val="213967"/>
                </a:solidFill>
              </a:rPr>
              <a:t>.</a:t>
            </a:r>
          </a:p>
          <a:p>
            <a:pPr marL="742950" lvl="1" indent="-285750">
              <a:buFont typeface="Arial" panose="020B0604020202020204" pitchFamily="34" charset="0"/>
              <a:buChar char="•"/>
            </a:pPr>
            <a:endParaRPr lang="it-IT" dirty="0">
              <a:solidFill>
                <a:srgbClr val="213967"/>
              </a:solidFill>
            </a:endParaRPr>
          </a:p>
          <a:p>
            <a:pPr marL="285750" indent="-285750">
              <a:buFont typeface="Arial" panose="020B0604020202020204" pitchFamily="34" charset="0"/>
              <a:buChar char="•"/>
            </a:pPr>
            <a:r>
              <a:rPr lang="it-IT" b="1" dirty="0">
                <a:solidFill>
                  <a:srgbClr val="213967"/>
                </a:solidFill>
              </a:rPr>
              <a:t>Conclusione:</a:t>
            </a:r>
            <a:r>
              <a:rPr lang="it-IT" dirty="0">
                <a:solidFill>
                  <a:srgbClr val="213967"/>
                </a:solidFill>
              </a:rPr>
              <a:t> </a:t>
            </a:r>
            <a:r>
              <a:rPr lang="it-IT" dirty="0" err="1">
                <a:solidFill>
                  <a:srgbClr val="213967"/>
                </a:solidFill>
              </a:rPr>
              <a:t>stapler</a:t>
            </a:r>
            <a:r>
              <a:rPr lang="it-IT" dirty="0">
                <a:solidFill>
                  <a:srgbClr val="213967"/>
                </a:solidFill>
              </a:rPr>
              <a:t> consente una procedura più rapida, ma gli esiti (leak, mortalità, degenza) sono sovrapponibili; la tecnica può essere scelta liberamente se i margini sono ben perfusi.</a:t>
            </a:r>
          </a:p>
          <a:p>
            <a:pPr marL="285750" indent="-285750">
              <a:buFont typeface="Arial" panose="020B0604020202020204" pitchFamily="34" charset="0"/>
              <a:buChar char="•"/>
            </a:pPr>
            <a:endParaRPr lang="it-IT" dirty="0">
              <a:solidFill>
                <a:srgbClr val="213967"/>
              </a:solidFill>
            </a:endParaRPr>
          </a:p>
        </p:txBody>
      </p:sp>
      <p:pic>
        <p:nvPicPr>
          <p:cNvPr id="5" name="Immagine 4" descr="Immagine che contiene testo, Carattere, schermata&#10;&#10;Il contenuto generato dall'IA potrebbe non essere corretto.">
            <a:extLst>
              <a:ext uri="{FF2B5EF4-FFF2-40B4-BE49-F238E27FC236}">
                <a16:creationId xmlns:a16="http://schemas.microsoft.com/office/drawing/2014/main" id="{0C1F453C-08EF-26A8-B403-1B9C1CDC0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791" y="137154"/>
            <a:ext cx="6078417" cy="2289523"/>
          </a:xfrm>
          <a:prstGeom prst="rect">
            <a:avLst/>
          </a:prstGeom>
        </p:spPr>
      </p:pic>
      <p:pic>
        <p:nvPicPr>
          <p:cNvPr id="13" name="Immagine 12" descr="Immagine che contiene Carattere, testo, bianco, Elementi grafici&#10;&#10;Il contenuto generato dall'IA potrebbe non essere corretto.">
            <a:extLst>
              <a:ext uri="{FF2B5EF4-FFF2-40B4-BE49-F238E27FC236}">
                <a16:creationId xmlns:a16="http://schemas.microsoft.com/office/drawing/2014/main" id="{EC5FF0D7-5326-10C4-519A-F867C6E4F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6297"/>
            <a:ext cx="3075267" cy="404318"/>
          </a:xfrm>
          <a:prstGeom prst="rect">
            <a:avLst/>
          </a:prstGeom>
        </p:spPr>
      </p:pic>
      <p:pic>
        <p:nvPicPr>
          <p:cNvPr id="15" name="Immagine 14">
            <a:extLst>
              <a:ext uri="{FF2B5EF4-FFF2-40B4-BE49-F238E27FC236}">
                <a16:creationId xmlns:a16="http://schemas.microsoft.com/office/drawing/2014/main" id="{16B8DFC0-398C-2368-1CB8-988CDD0D1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83" y="776396"/>
            <a:ext cx="2679700" cy="317500"/>
          </a:xfrm>
          <a:prstGeom prst="rect">
            <a:avLst/>
          </a:prstGeom>
        </p:spPr>
      </p:pic>
      <p:pic>
        <p:nvPicPr>
          <p:cNvPr id="18" name="Picture 2" descr="Immagini di Bandiera italia - Download gratuiti su Freepik">
            <a:extLst>
              <a:ext uri="{FF2B5EF4-FFF2-40B4-BE49-F238E27FC236}">
                <a16:creationId xmlns:a16="http://schemas.microsoft.com/office/drawing/2014/main" id="{69B9A8A5-B84B-7ADE-381A-F8558FC5C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5665" y="56301"/>
            <a:ext cx="1862870" cy="1192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725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EAD34-13E5-7159-9A64-0D0F29001C09}"/>
            </a:ext>
          </a:extLst>
        </p:cNvPr>
        <p:cNvGrpSpPr/>
        <p:nvPr/>
      </p:nvGrpSpPr>
      <p:grpSpPr>
        <a:xfrm>
          <a:off x="0" y="0"/>
          <a:ext cx="0" cy="0"/>
          <a:chOff x="0" y="0"/>
          <a:chExt cx="0" cy="0"/>
        </a:xfrm>
      </p:grpSpPr>
      <p:sp>
        <p:nvSpPr>
          <p:cNvPr id="7" name="Sottotitolo 3">
            <a:extLst>
              <a:ext uri="{FF2B5EF4-FFF2-40B4-BE49-F238E27FC236}">
                <a16:creationId xmlns:a16="http://schemas.microsoft.com/office/drawing/2014/main" id="{AE7761CB-196B-01C6-EE7F-21B75E00C812}"/>
              </a:ext>
            </a:extLst>
          </p:cNvPr>
          <p:cNvSpPr txBox="1">
            <a:spLocks/>
          </p:cNvSpPr>
          <p:nvPr/>
        </p:nvSpPr>
        <p:spPr>
          <a:xfrm>
            <a:off x="8288217" y="2028522"/>
            <a:ext cx="3903783"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2024</a:t>
            </a:r>
          </a:p>
          <a:p>
            <a:pPr marL="0" indent="0" algn="ctr">
              <a:buNone/>
            </a:pPr>
            <a:endParaRPr lang="it-IT" sz="2800" b="1" dirty="0">
              <a:solidFill>
                <a:srgbClr val="78A6AC"/>
              </a:solidFill>
            </a:endParaRPr>
          </a:p>
        </p:txBody>
      </p:sp>
      <p:sp>
        <p:nvSpPr>
          <p:cNvPr id="9" name="CasellaDiTesto 8">
            <a:extLst>
              <a:ext uri="{FF2B5EF4-FFF2-40B4-BE49-F238E27FC236}">
                <a16:creationId xmlns:a16="http://schemas.microsoft.com/office/drawing/2014/main" id="{9B539C06-43A7-2BEA-B1FB-BF5D4F1193E1}"/>
              </a:ext>
            </a:extLst>
          </p:cNvPr>
          <p:cNvSpPr txBox="1"/>
          <p:nvPr/>
        </p:nvSpPr>
        <p:spPr>
          <a:xfrm>
            <a:off x="762000" y="2600338"/>
            <a:ext cx="10855569" cy="3970318"/>
          </a:xfrm>
          <a:prstGeom prst="rect">
            <a:avLst/>
          </a:prstGeom>
          <a:noFill/>
        </p:spPr>
        <p:txBody>
          <a:bodyPr wrap="square">
            <a:spAutoFit/>
          </a:bodyPr>
          <a:lstStyle/>
          <a:p>
            <a:pPr marL="285750" indent="-285750">
              <a:buFont typeface="Arial" panose="020B0604020202020204" pitchFamily="34" charset="0"/>
              <a:buChar char="•"/>
            </a:pPr>
            <a:r>
              <a:rPr lang="it-IT" b="1" dirty="0">
                <a:solidFill>
                  <a:srgbClr val="213967"/>
                </a:solidFill>
              </a:rPr>
              <a:t>Tipo di studio:</a:t>
            </a:r>
            <a:r>
              <a:rPr lang="it-IT" dirty="0">
                <a:solidFill>
                  <a:srgbClr val="213967"/>
                </a:solidFill>
              </a:rPr>
              <a:t> Prospettico osservazionale (60 pazienti, 2022–2024).</a:t>
            </a:r>
          </a:p>
          <a:p>
            <a:pPr marL="285750" indent="-285750">
              <a:buFont typeface="Arial" panose="020B0604020202020204" pitchFamily="34" charset="0"/>
              <a:buChar char="•"/>
            </a:pPr>
            <a:r>
              <a:rPr lang="it-IT" b="1" dirty="0">
                <a:solidFill>
                  <a:srgbClr val="213967"/>
                </a:solidFill>
              </a:rPr>
              <a:t>Setting:</a:t>
            </a:r>
            <a:r>
              <a:rPr lang="it-IT" dirty="0">
                <a:solidFill>
                  <a:srgbClr val="213967"/>
                </a:solidFill>
              </a:rPr>
              <a:t> Chirurgia gastrointestinale (elezione + urgenza).</a:t>
            </a:r>
          </a:p>
          <a:p>
            <a:pPr marL="285750" indent="-285750">
              <a:buFont typeface="Arial" panose="020B0604020202020204" pitchFamily="34" charset="0"/>
              <a:buChar char="•"/>
            </a:pPr>
            <a:r>
              <a:rPr lang="it-IT" b="1" dirty="0">
                <a:solidFill>
                  <a:srgbClr val="213967"/>
                </a:solidFill>
              </a:rPr>
              <a:t>Sede dell’anastomosi:</a:t>
            </a:r>
            <a:endParaRPr lang="it-IT" dirty="0">
              <a:solidFill>
                <a:srgbClr val="213967"/>
              </a:solidFill>
            </a:endParaRPr>
          </a:p>
          <a:p>
            <a:pPr marL="285750" indent="-285750">
              <a:buFont typeface="Arial" panose="020B0604020202020204" pitchFamily="34" charset="0"/>
              <a:buChar char="•"/>
            </a:pPr>
            <a:r>
              <a:rPr lang="it-IT" b="1" dirty="0">
                <a:solidFill>
                  <a:srgbClr val="213967"/>
                </a:solidFill>
              </a:rPr>
              <a:t>Mista:</a:t>
            </a:r>
            <a:r>
              <a:rPr lang="it-IT" dirty="0">
                <a:solidFill>
                  <a:srgbClr val="213967"/>
                </a:solidFill>
              </a:rPr>
              <a:t> gastro-digiunale, ileocolica, e di tenue.</a:t>
            </a:r>
          </a:p>
          <a:p>
            <a:pPr marL="285750" indent="-285750">
              <a:buFont typeface="Arial" panose="020B0604020202020204" pitchFamily="34" charset="0"/>
              <a:buChar char="•"/>
            </a:pPr>
            <a:endParaRPr lang="it-IT" dirty="0">
              <a:solidFill>
                <a:srgbClr val="213967"/>
              </a:solidFill>
            </a:endParaRPr>
          </a:p>
          <a:p>
            <a:pPr marL="285750" indent="-285750">
              <a:buFont typeface="Arial" panose="020B0604020202020204" pitchFamily="34" charset="0"/>
              <a:buChar char="•"/>
            </a:pPr>
            <a:r>
              <a:rPr lang="it-IT" b="1" dirty="0">
                <a:solidFill>
                  <a:srgbClr val="213967"/>
                </a:solidFill>
              </a:rPr>
              <a:t>Risultati principali:</a:t>
            </a:r>
            <a:endParaRPr lang="it-IT" dirty="0">
              <a:solidFill>
                <a:srgbClr val="213967"/>
              </a:solidFill>
            </a:endParaRPr>
          </a:p>
          <a:p>
            <a:pPr marL="742950" lvl="1" indent="-285750">
              <a:buFont typeface="Arial" panose="020B0604020202020204" pitchFamily="34" charset="0"/>
              <a:buChar char="•"/>
            </a:pPr>
            <a:r>
              <a:rPr lang="it-IT" dirty="0">
                <a:solidFill>
                  <a:srgbClr val="213967"/>
                </a:solidFill>
              </a:rPr>
              <a:t>In elezione: </a:t>
            </a:r>
            <a:r>
              <a:rPr lang="it-IT" dirty="0" err="1">
                <a:solidFill>
                  <a:srgbClr val="213967"/>
                </a:solidFill>
              </a:rPr>
              <a:t>stapler</a:t>
            </a:r>
            <a:r>
              <a:rPr lang="it-IT" dirty="0">
                <a:solidFill>
                  <a:srgbClr val="213967"/>
                </a:solidFill>
              </a:rPr>
              <a:t> con leak 0% vs 16% manuale.</a:t>
            </a:r>
          </a:p>
          <a:p>
            <a:pPr marL="742950" lvl="1" indent="-285750">
              <a:buFont typeface="Arial" panose="020B0604020202020204" pitchFamily="34" charset="0"/>
              <a:buChar char="•"/>
            </a:pPr>
            <a:r>
              <a:rPr lang="it-IT" dirty="0">
                <a:solidFill>
                  <a:srgbClr val="213967"/>
                </a:solidFill>
              </a:rPr>
              <a:t>In urgenza: leak simili.</a:t>
            </a:r>
          </a:p>
          <a:p>
            <a:pPr marL="742950" lvl="1" indent="-285750">
              <a:buFont typeface="Arial" panose="020B0604020202020204" pitchFamily="34" charset="0"/>
              <a:buChar char="•"/>
            </a:pPr>
            <a:r>
              <a:rPr lang="it-IT" dirty="0">
                <a:solidFill>
                  <a:srgbClr val="213967"/>
                </a:solidFill>
              </a:rPr>
              <a:t>Mortalità: 0%.</a:t>
            </a:r>
          </a:p>
          <a:p>
            <a:pPr marL="742950" lvl="1" indent="-285750">
              <a:buFont typeface="Arial" panose="020B0604020202020204" pitchFamily="34" charset="0"/>
              <a:buChar char="•"/>
            </a:pPr>
            <a:endParaRPr lang="it-IT" dirty="0">
              <a:solidFill>
                <a:srgbClr val="213967"/>
              </a:solidFill>
            </a:endParaRPr>
          </a:p>
          <a:p>
            <a:pPr marL="285750" indent="-285750">
              <a:buFont typeface="Arial" panose="020B0604020202020204" pitchFamily="34" charset="0"/>
              <a:buChar char="•"/>
            </a:pPr>
            <a:r>
              <a:rPr lang="it-IT" b="1" dirty="0">
                <a:solidFill>
                  <a:srgbClr val="213967"/>
                </a:solidFill>
              </a:rPr>
              <a:t>Conclusione:</a:t>
            </a:r>
            <a:r>
              <a:rPr lang="it-IT" dirty="0">
                <a:solidFill>
                  <a:srgbClr val="213967"/>
                </a:solidFill>
              </a:rPr>
              <a:t> nei casi elettivi il </a:t>
            </a:r>
            <a:r>
              <a:rPr lang="it-IT" dirty="0" err="1">
                <a:solidFill>
                  <a:srgbClr val="213967"/>
                </a:solidFill>
              </a:rPr>
              <a:t>stapler</a:t>
            </a:r>
            <a:r>
              <a:rPr lang="it-IT" dirty="0">
                <a:solidFill>
                  <a:srgbClr val="213967"/>
                </a:solidFill>
              </a:rPr>
              <a:t> migliora tempi, infezioni e leakage; </a:t>
            </a:r>
            <a:r>
              <a:rPr lang="it-IT" b="1" dirty="0">
                <a:solidFill>
                  <a:srgbClr val="213967"/>
                </a:solidFill>
              </a:rPr>
              <a:t>in urgenza, i risultati sono sovrapponibili</a:t>
            </a:r>
            <a:r>
              <a:rPr lang="it-IT" dirty="0">
                <a:solidFill>
                  <a:srgbClr val="213967"/>
                </a:solidFill>
              </a:rPr>
              <a:t>. La sicurezza è condizionata più dallo stato tissutale e generale (albumina &lt;3 mg/</a:t>
            </a:r>
            <a:r>
              <a:rPr lang="it-IT" dirty="0" err="1">
                <a:solidFill>
                  <a:srgbClr val="213967"/>
                </a:solidFill>
              </a:rPr>
              <a:t>dL</a:t>
            </a:r>
            <a:r>
              <a:rPr lang="it-IT" dirty="0">
                <a:solidFill>
                  <a:srgbClr val="213967"/>
                </a:solidFill>
              </a:rPr>
              <a:t> = fattore di rischio) che dalla tecnica</a:t>
            </a:r>
          </a:p>
          <a:p>
            <a:pPr marL="285750" indent="-285750">
              <a:buFont typeface="Arial" panose="020B0604020202020204" pitchFamily="34" charset="0"/>
              <a:buChar char="•"/>
            </a:pPr>
            <a:endParaRPr lang="it-IT" dirty="0">
              <a:solidFill>
                <a:srgbClr val="213967"/>
              </a:solidFill>
            </a:endParaRPr>
          </a:p>
        </p:txBody>
      </p:sp>
      <p:pic>
        <p:nvPicPr>
          <p:cNvPr id="17" name="Immagine 16" descr="Immagine che contiene testo, Carattere, schermata&#10;&#10;Il contenuto generato dall'IA potrebbe non essere corretto.">
            <a:extLst>
              <a:ext uri="{FF2B5EF4-FFF2-40B4-BE49-F238E27FC236}">
                <a16:creationId xmlns:a16="http://schemas.microsoft.com/office/drawing/2014/main" id="{99F2B4B9-3450-7A80-CF2D-BAE51DE24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692" y="0"/>
            <a:ext cx="7721600" cy="2184400"/>
          </a:xfrm>
          <a:prstGeom prst="rect">
            <a:avLst/>
          </a:prstGeom>
        </p:spPr>
      </p:pic>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CC1F4607-2D57-4820-012F-32D194859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92" y="127000"/>
            <a:ext cx="1993900" cy="965200"/>
          </a:xfrm>
          <a:prstGeom prst="rect">
            <a:avLst/>
          </a:prstGeom>
        </p:spPr>
      </p:pic>
      <p:pic>
        <p:nvPicPr>
          <p:cNvPr id="6" name="Immagine 5">
            <a:extLst>
              <a:ext uri="{FF2B5EF4-FFF2-40B4-BE49-F238E27FC236}">
                <a16:creationId xmlns:a16="http://schemas.microsoft.com/office/drawing/2014/main" id="{BD347518-9E1E-CFB8-B94F-119C9B400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7750"/>
            <a:ext cx="2340708" cy="263330"/>
          </a:xfrm>
          <a:prstGeom prst="rect">
            <a:avLst/>
          </a:prstGeom>
        </p:spPr>
      </p:pic>
      <p:pic>
        <p:nvPicPr>
          <p:cNvPr id="8" name="Picture 2">
            <a:extLst>
              <a:ext uri="{FF2B5EF4-FFF2-40B4-BE49-F238E27FC236}">
                <a16:creationId xmlns:a16="http://schemas.microsoft.com/office/drawing/2014/main" id="{42DF3DD1-8865-4EA6-0186-993F2A8D9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3236" y="56301"/>
            <a:ext cx="1847728" cy="1232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867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E7E76-74C5-00C9-8DF3-CDACC765514E}"/>
            </a:ext>
          </a:extLst>
        </p:cNvPr>
        <p:cNvGrpSpPr/>
        <p:nvPr/>
      </p:nvGrpSpPr>
      <p:grpSpPr>
        <a:xfrm>
          <a:off x="0" y="0"/>
          <a:ext cx="0" cy="0"/>
          <a:chOff x="0" y="0"/>
          <a:chExt cx="0" cy="0"/>
        </a:xfrm>
      </p:grpSpPr>
      <p:sp>
        <p:nvSpPr>
          <p:cNvPr id="2" name="Sottotitolo 3">
            <a:extLst>
              <a:ext uri="{FF2B5EF4-FFF2-40B4-BE49-F238E27FC236}">
                <a16:creationId xmlns:a16="http://schemas.microsoft.com/office/drawing/2014/main" id="{4B3D44C5-238F-65A0-7A62-DDFF9A1F16CB}"/>
              </a:ext>
            </a:extLst>
          </p:cNvPr>
          <p:cNvSpPr txBox="1">
            <a:spLocks/>
          </p:cNvSpPr>
          <p:nvPr/>
        </p:nvSpPr>
        <p:spPr>
          <a:xfrm>
            <a:off x="0" y="168374"/>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Anastomosi meccaniche vs manuali</a:t>
            </a:r>
          </a:p>
        </p:txBody>
      </p:sp>
      <p:sp>
        <p:nvSpPr>
          <p:cNvPr id="4" name="CasellaDiTesto 3">
            <a:extLst>
              <a:ext uri="{FF2B5EF4-FFF2-40B4-BE49-F238E27FC236}">
                <a16:creationId xmlns:a16="http://schemas.microsoft.com/office/drawing/2014/main" id="{E469C1B5-F4F7-5264-5F50-6AB259444E94}"/>
              </a:ext>
            </a:extLst>
          </p:cNvPr>
          <p:cNvSpPr txBox="1"/>
          <p:nvPr/>
        </p:nvSpPr>
        <p:spPr>
          <a:xfrm>
            <a:off x="717630" y="1028343"/>
            <a:ext cx="11026815" cy="4801314"/>
          </a:xfrm>
          <a:prstGeom prst="rect">
            <a:avLst/>
          </a:prstGeom>
          <a:noFill/>
        </p:spPr>
        <p:txBody>
          <a:bodyPr wrap="square">
            <a:spAutoFit/>
          </a:bodyPr>
          <a:lstStyle/>
          <a:p>
            <a:r>
              <a:rPr lang="it-IT" b="1" dirty="0">
                <a:solidFill>
                  <a:srgbClr val="213967"/>
                </a:solidFill>
              </a:rPr>
              <a:t>La qualità del tessuto e la fisiologia del paziente contano più della tecnica.</a:t>
            </a:r>
          </a:p>
          <a:p>
            <a:endParaRPr lang="it-IT" dirty="0">
              <a:solidFill>
                <a:srgbClr val="213967"/>
              </a:solidFill>
            </a:endParaRPr>
          </a:p>
          <a:p>
            <a:r>
              <a:rPr lang="it-IT" dirty="0">
                <a:solidFill>
                  <a:srgbClr val="213967"/>
                </a:solidFill>
              </a:rPr>
              <a:t>In presenza di </a:t>
            </a:r>
            <a:r>
              <a:rPr lang="it-IT" b="1" dirty="0">
                <a:solidFill>
                  <a:srgbClr val="213967"/>
                </a:solidFill>
              </a:rPr>
              <a:t>edema, ischemia, flogosi o contaminazione peritoneale</a:t>
            </a:r>
            <a:r>
              <a:rPr lang="it-IT" dirty="0">
                <a:solidFill>
                  <a:srgbClr val="213967"/>
                </a:solidFill>
              </a:rPr>
              <a:t>, il rischio di deiscenza aumenta indipendentemente dalla tecnica, </a:t>
            </a:r>
            <a:r>
              <a:rPr lang="it-IT" b="1" dirty="0">
                <a:solidFill>
                  <a:srgbClr val="213967"/>
                </a:solidFill>
              </a:rPr>
              <a:t>ma la </a:t>
            </a:r>
            <a:r>
              <a:rPr lang="it-IT" b="1" dirty="0" err="1">
                <a:solidFill>
                  <a:srgbClr val="213967"/>
                </a:solidFill>
              </a:rPr>
              <a:t>stapler</a:t>
            </a:r>
            <a:r>
              <a:rPr lang="it-IT" b="1" dirty="0">
                <a:solidFill>
                  <a:srgbClr val="213967"/>
                </a:solidFill>
              </a:rPr>
              <a:t> è più vulnerabile a questi fattori </a:t>
            </a:r>
            <a:r>
              <a:rPr lang="it-IT" dirty="0">
                <a:solidFill>
                  <a:srgbClr val="213967"/>
                </a:solidFill>
              </a:rPr>
              <a:t>(Farrah 2013, </a:t>
            </a:r>
            <a:r>
              <a:rPr lang="it-IT" dirty="0" err="1">
                <a:solidFill>
                  <a:srgbClr val="213967"/>
                </a:solidFill>
              </a:rPr>
              <a:t>Kshirsagar</a:t>
            </a:r>
            <a:r>
              <a:rPr lang="it-IT" dirty="0">
                <a:solidFill>
                  <a:srgbClr val="213967"/>
                </a:solidFill>
              </a:rPr>
              <a:t> 2024).</a:t>
            </a:r>
          </a:p>
          <a:p>
            <a:r>
              <a:rPr lang="it-IT" dirty="0">
                <a:solidFill>
                  <a:srgbClr val="213967"/>
                </a:solidFill>
              </a:rPr>
              <a:t>In condizioni “pulite” o solo moderatamente infiammate, la </a:t>
            </a:r>
            <a:r>
              <a:rPr lang="it-IT" dirty="0" err="1">
                <a:solidFill>
                  <a:srgbClr val="213967"/>
                </a:solidFill>
              </a:rPr>
              <a:t>stapler</a:t>
            </a:r>
            <a:r>
              <a:rPr lang="it-IT" dirty="0">
                <a:solidFill>
                  <a:srgbClr val="213967"/>
                </a:solidFill>
              </a:rPr>
              <a:t> offre risultati equivalenti e più rapidi (Catena 2004, Brillantino 2023).</a:t>
            </a:r>
          </a:p>
          <a:p>
            <a:endParaRPr lang="it-IT" dirty="0">
              <a:solidFill>
                <a:srgbClr val="213967"/>
              </a:solidFill>
            </a:endParaRPr>
          </a:p>
          <a:p>
            <a:r>
              <a:rPr lang="it-IT" b="1" dirty="0">
                <a:solidFill>
                  <a:srgbClr val="213967"/>
                </a:solidFill>
              </a:rPr>
              <a:t>L’ipoperfusione sistemica e l’ipoalbuminemia </a:t>
            </a:r>
            <a:r>
              <a:rPr lang="it-IT" dirty="0">
                <a:solidFill>
                  <a:srgbClr val="213967"/>
                </a:solidFill>
              </a:rPr>
              <a:t>sono variabili predittive molto più forti del tipo di sutura.</a:t>
            </a:r>
          </a:p>
          <a:p>
            <a:endParaRPr lang="it-IT" dirty="0">
              <a:solidFill>
                <a:srgbClr val="213967"/>
              </a:solidFill>
            </a:endParaRPr>
          </a:p>
          <a:p>
            <a:pPr marL="285750" indent="-285750">
              <a:buFont typeface="Wingdings" pitchFamily="2" charset="2"/>
              <a:buChar char="ü"/>
            </a:pPr>
            <a:r>
              <a:rPr lang="it-IT" b="1" dirty="0">
                <a:solidFill>
                  <a:srgbClr val="213967"/>
                </a:solidFill>
              </a:rPr>
              <a:t>Differenze tra intestino tenue e colon</a:t>
            </a:r>
          </a:p>
          <a:p>
            <a:r>
              <a:rPr lang="it-IT" b="1" dirty="0">
                <a:solidFill>
                  <a:srgbClr val="213967"/>
                </a:solidFill>
              </a:rPr>
              <a:t>Intestino tenue:</a:t>
            </a:r>
            <a:r>
              <a:rPr lang="it-IT" dirty="0">
                <a:solidFill>
                  <a:srgbClr val="213967"/>
                </a:solidFill>
              </a:rPr>
              <a:t> i risultati sono quasi uniformemente equivalenti. Brillantino (2023) e </a:t>
            </a:r>
            <a:r>
              <a:rPr lang="it-IT" dirty="0" err="1">
                <a:solidFill>
                  <a:srgbClr val="213967"/>
                </a:solidFill>
              </a:rPr>
              <a:t>Bruns</a:t>
            </a:r>
            <a:r>
              <a:rPr lang="it-IT" dirty="0">
                <a:solidFill>
                  <a:srgbClr val="213967"/>
                </a:solidFill>
              </a:rPr>
              <a:t> (2017) mostrano leak intorno al 5–9%, con nessuna differenza significativa.</a:t>
            </a:r>
          </a:p>
          <a:p>
            <a:r>
              <a:rPr lang="it-IT" b="1" dirty="0">
                <a:solidFill>
                  <a:srgbClr val="213967"/>
                </a:solidFill>
              </a:rPr>
              <a:t>Colon e ileocoliche:</a:t>
            </a:r>
            <a:r>
              <a:rPr lang="it-IT" dirty="0">
                <a:solidFill>
                  <a:srgbClr val="213967"/>
                </a:solidFill>
              </a:rPr>
              <a:t> in setting di contaminazione fecale o flogosi acuta (Farrah 2013, Catena 2004), la </a:t>
            </a:r>
            <a:r>
              <a:rPr lang="it-IT" dirty="0" err="1">
                <a:solidFill>
                  <a:srgbClr val="213967"/>
                </a:solidFill>
              </a:rPr>
              <a:t>stapler</a:t>
            </a:r>
            <a:r>
              <a:rPr lang="it-IT" dirty="0">
                <a:solidFill>
                  <a:srgbClr val="213967"/>
                </a:solidFill>
              </a:rPr>
              <a:t> può essere meno affidabile, probabilmente per compressione insufficiente su pareti edematose o friabili.</a:t>
            </a:r>
          </a:p>
          <a:p>
            <a:endParaRPr lang="it-IT" dirty="0">
              <a:solidFill>
                <a:srgbClr val="213967"/>
              </a:solidFill>
            </a:endParaRPr>
          </a:p>
          <a:p>
            <a:r>
              <a:rPr lang="it-IT" dirty="0">
                <a:solidFill>
                  <a:srgbClr val="213967"/>
                </a:solidFill>
              </a:rPr>
              <a:t>Nelle resezioni per ischemia mesenterica o diverticolite perforata, la scelta deve restare individualizzata, basata su </a:t>
            </a:r>
            <a:r>
              <a:rPr lang="it-IT" b="1" dirty="0">
                <a:solidFill>
                  <a:srgbClr val="213967"/>
                </a:solidFill>
              </a:rPr>
              <a:t>vitalità dei margini e grado di infiammazione</a:t>
            </a:r>
            <a:r>
              <a:rPr lang="it-IT" dirty="0">
                <a:solidFill>
                  <a:srgbClr val="213967"/>
                </a:solidFill>
              </a:rPr>
              <a:t>.</a:t>
            </a:r>
          </a:p>
        </p:txBody>
      </p:sp>
    </p:spTree>
    <p:extLst>
      <p:ext uri="{BB962C8B-B14F-4D97-AF65-F5344CB8AC3E}">
        <p14:creationId xmlns:p14="http://schemas.microsoft.com/office/powerpoint/2010/main" val="1233656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1F34-F437-0451-7BAF-D7EBCE2CB12C}"/>
            </a:ext>
          </a:extLst>
        </p:cNvPr>
        <p:cNvGrpSpPr/>
        <p:nvPr/>
      </p:nvGrpSpPr>
      <p:grpSpPr>
        <a:xfrm>
          <a:off x="0" y="0"/>
          <a:ext cx="0" cy="0"/>
          <a:chOff x="0" y="0"/>
          <a:chExt cx="0" cy="0"/>
        </a:xfrm>
      </p:grpSpPr>
      <p:sp>
        <p:nvSpPr>
          <p:cNvPr id="2" name="Sottotitolo 3">
            <a:extLst>
              <a:ext uri="{FF2B5EF4-FFF2-40B4-BE49-F238E27FC236}">
                <a16:creationId xmlns:a16="http://schemas.microsoft.com/office/drawing/2014/main" id="{6A3C45A3-9B7C-4F23-E85E-3A5DC18F2AF8}"/>
              </a:ext>
            </a:extLst>
          </p:cNvPr>
          <p:cNvSpPr txBox="1">
            <a:spLocks/>
          </p:cNvSpPr>
          <p:nvPr/>
        </p:nvSpPr>
        <p:spPr>
          <a:xfrm>
            <a:off x="0" y="168374"/>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Anastomosi meccaniche vs manuali</a:t>
            </a:r>
          </a:p>
        </p:txBody>
      </p:sp>
      <p:sp>
        <p:nvSpPr>
          <p:cNvPr id="4" name="CasellaDiTesto 3">
            <a:extLst>
              <a:ext uri="{FF2B5EF4-FFF2-40B4-BE49-F238E27FC236}">
                <a16:creationId xmlns:a16="http://schemas.microsoft.com/office/drawing/2014/main" id="{992891CE-EB55-2B97-7CFC-DAACB7D2957B}"/>
              </a:ext>
            </a:extLst>
          </p:cNvPr>
          <p:cNvSpPr txBox="1"/>
          <p:nvPr/>
        </p:nvSpPr>
        <p:spPr>
          <a:xfrm>
            <a:off x="825661" y="827932"/>
            <a:ext cx="10540678" cy="4801314"/>
          </a:xfrm>
          <a:prstGeom prst="rect">
            <a:avLst/>
          </a:prstGeom>
          <a:noFill/>
        </p:spPr>
        <p:txBody>
          <a:bodyPr wrap="square">
            <a:spAutoFit/>
          </a:bodyPr>
          <a:lstStyle/>
          <a:p>
            <a:br>
              <a:rPr lang="it-IT" dirty="0">
                <a:solidFill>
                  <a:srgbClr val="213967"/>
                </a:solidFill>
              </a:rPr>
            </a:br>
            <a:r>
              <a:rPr lang="it-IT" b="1" dirty="0">
                <a:solidFill>
                  <a:srgbClr val="213967"/>
                </a:solidFill>
              </a:rPr>
              <a:t>Tempi operatori e impatto clinico: </a:t>
            </a:r>
            <a:r>
              <a:rPr lang="it-IT" dirty="0">
                <a:solidFill>
                  <a:srgbClr val="213967"/>
                </a:solidFill>
              </a:rPr>
              <a:t>Tutti gli studi concordano: </a:t>
            </a:r>
            <a:r>
              <a:rPr lang="it-IT" b="1" dirty="0">
                <a:solidFill>
                  <a:srgbClr val="213967"/>
                </a:solidFill>
              </a:rPr>
              <a:t>la </a:t>
            </a:r>
            <a:r>
              <a:rPr lang="it-IT" b="1" dirty="0" err="1">
                <a:solidFill>
                  <a:srgbClr val="213967"/>
                </a:solidFill>
              </a:rPr>
              <a:t>stapler</a:t>
            </a:r>
            <a:r>
              <a:rPr lang="it-IT" b="1" dirty="0">
                <a:solidFill>
                  <a:srgbClr val="213967"/>
                </a:solidFill>
              </a:rPr>
              <a:t> riduce in modo significativo i tempi operatori</a:t>
            </a:r>
            <a:r>
              <a:rPr lang="it-IT" dirty="0">
                <a:solidFill>
                  <a:srgbClr val="213967"/>
                </a:solidFill>
              </a:rPr>
              <a:t> (tra 30 e 60 minuti in media). Questo vantaggio, apparentemente marginale, assume </a:t>
            </a:r>
            <a:r>
              <a:rPr lang="it-IT" b="1" dirty="0">
                <a:solidFill>
                  <a:srgbClr val="213967"/>
                </a:solidFill>
              </a:rPr>
              <a:t>valore clinico nei pazienti instabili</a:t>
            </a:r>
            <a:r>
              <a:rPr lang="it-IT" dirty="0">
                <a:solidFill>
                  <a:srgbClr val="213967"/>
                </a:solidFill>
              </a:rPr>
              <a:t>, in cui abbreviare l’intervento significa ridurre l’ipoperfusione e il rischio di ipotermia intraoperatoria.</a:t>
            </a:r>
          </a:p>
          <a:p>
            <a:endParaRPr lang="it-IT" dirty="0">
              <a:solidFill>
                <a:srgbClr val="213967"/>
              </a:solidFill>
            </a:endParaRPr>
          </a:p>
          <a:p>
            <a:r>
              <a:rPr lang="it-IT" dirty="0">
                <a:solidFill>
                  <a:srgbClr val="213967"/>
                </a:solidFill>
              </a:rPr>
              <a:t>Il tempo guadagnato, tuttavia, </a:t>
            </a:r>
            <a:r>
              <a:rPr lang="it-IT" b="1" dirty="0">
                <a:solidFill>
                  <a:srgbClr val="213967"/>
                </a:solidFill>
              </a:rPr>
              <a:t>non si traduce in minore morbidità o mortalità</a:t>
            </a:r>
            <a:r>
              <a:rPr lang="it-IT" dirty="0">
                <a:solidFill>
                  <a:srgbClr val="213967"/>
                </a:solidFill>
              </a:rPr>
              <a:t>, tranne che nei contesti elettivi.</a:t>
            </a:r>
          </a:p>
          <a:p>
            <a:br>
              <a:rPr lang="it-IT" dirty="0">
                <a:solidFill>
                  <a:srgbClr val="213967"/>
                </a:solidFill>
              </a:rPr>
            </a:br>
            <a:endParaRPr lang="it-IT" dirty="0">
              <a:solidFill>
                <a:srgbClr val="213967"/>
              </a:solidFill>
            </a:endParaRPr>
          </a:p>
          <a:p>
            <a:r>
              <a:rPr lang="it-IT" b="1" dirty="0">
                <a:solidFill>
                  <a:srgbClr val="213967"/>
                </a:solidFill>
              </a:rPr>
              <a:t>Mortalità</a:t>
            </a:r>
          </a:p>
          <a:p>
            <a:r>
              <a:rPr lang="it-IT" dirty="0">
                <a:solidFill>
                  <a:srgbClr val="213967"/>
                </a:solidFill>
              </a:rPr>
              <a:t>La mortalità varia dal 2.9% al 10%, con </a:t>
            </a:r>
            <a:r>
              <a:rPr lang="it-IT" b="1" dirty="0">
                <a:solidFill>
                  <a:srgbClr val="213967"/>
                </a:solidFill>
              </a:rPr>
              <a:t>nessuna differenza significativa tra </a:t>
            </a:r>
            <a:r>
              <a:rPr lang="it-IT" b="1" dirty="0" err="1">
                <a:solidFill>
                  <a:srgbClr val="213967"/>
                </a:solidFill>
              </a:rPr>
              <a:t>stapler</a:t>
            </a:r>
            <a:r>
              <a:rPr lang="it-IT" b="1" dirty="0">
                <a:solidFill>
                  <a:srgbClr val="213967"/>
                </a:solidFill>
              </a:rPr>
              <a:t> e manuale</a:t>
            </a:r>
            <a:r>
              <a:rPr lang="it-IT" dirty="0">
                <a:solidFill>
                  <a:srgbClr val="213967"/>
                </a:solidFill>
              </a:rPr>
              <a:t> in nessuno studio.</a:t>
            </a:r>
          </a:p>
          <a:p>
            <a:endParaRPr lang="it-IT" dirty="0">
              <a:solidFill>
                <a:srgbClr val="213967"/>
              </a:solidFill>
            </a:endParaRPr>
          </a:p>
          <a:p>
            <a:r>
              <a:rPr lang="it-IT" dirty="0">
                <a:solidFill>
                  <a:srgbClr val="213967"/>
                </a:solidFill>
              </a:rPr>
              <a:t>L’unica tendenza sfavorevole al gruppo </a:t>
            </a:r>
            <a:r>
              <a:rPr lang="it-IT" dirty="0" err="1">
                <a:solidFill>
                  <a:srgbClr val="213967"/>
                </a:solidFill>
              </a:rPr>
              <a:t>stapled</a:t>
            </a:r>
            <a:r>
              <a:rPr lang="it-IT" dirty="0">
                <a:solidFill>
                  <a:srgbClr val="213967"/>
                </a:solidFill>
              </a:rPr>
              <a:t> è quella di Farrah (2013), che peraltro includeva molti pazienti settici o </a:t>
            </a:r>
            <a:r>
              <a:rPr lang="it-IT" dirty="0" err="1">
                <a:solidFill>
                  <a:srgbClr val="213967"/>
                </a:solidFill>
              </a:rPr>
              <a:t>ipoperfusi</a:t>
            </a:r>
            <a:r>
              <a:rPr lang="it-IT" dirty="0">
                <a:solidFill>
                  <a:srgbClr val="213967"/>
                </a:solidFill>
              </a:rPr>
              <a:t>.</a:t>
            </a:r>
          </a:p>
          <a:p>
            <a:endParaRPr lang="it-IT" dirty="0">
              <a:solidFill>
                <a:srgbClr val="213967"/>
              </a:solidFill>
            </a:endParaRPr>
          </a:p>
          <a:p>
            <a:r>
              <a:rPr lang="it-IT" dirty="0">
                <a:solidFill>
                  <a:srgbClr val="213967"/>
                </a:solidFill>
              </a:rPr>
              <a:t>Le morti osservate sono quasi sempre attribuite a sepsi sistemiche o comorbidità, non a deiscenze dirette.</a:t>
            </a:r>
          </a:p>
        </p:txBody>
      </p:sp>
    </p:spTree>
    <p:extLst>
      <p:ext uri="{BB962C8B-B14F-4D97-AF65-F5344CB8AC3E}">
        <p14:creationId xmlns:p14="http://schemas.microsoft.com/office/powerpoint/2010/main" val="2990677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96411-CB98-192C-60B4-9F68B4D312C7}"/>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E0CA857C-A067-C403-1F18-5F48B01F7A66}"/>
              </a:ext>
            </a:extLst>
          </p:cNvPr>
          <p:cNvPicPr>
            <a:picLocks noChangeAspect="1"/>
          </p:cNvPicPr>
          <p:nvPr/>
        </p:nvPicPr>
        <p:blipFill>
          <a:blip r:embed="rId2"/>
          <a:srcRect b="7673"/>
          <a:stretch>
            <a:fillRect/>
          </a:stretch>
        </p:blipFill>
        <p:spPr>
          <a:xfrm>
            <a:off x="3810000" y="263105"/>
            <a:ext cx="4572000" cy="6331789"/>
          </a:xfrm>
          <a:prstGeom prst="rect">
            <a:avLst/>
          </a:prstGeom>
        </p:spPr>
      </p:pic>
      <p:sp>
        <p:nvSpPr>
          <p:cNvPr id="3" name="Sottotitolo 3">
            <a:extLst>
              <a:ext uri="{FF2B5EF4-FFF2-40B4-BE49-F238E27FC236}">
                <a16:creationId xmlns:a16="http://schemas.microsoft.com/office/drawing/2014/main" id="{62871533-DCF7-D546-B00D-3EFD5893B7A7}"/>
              </a:ext>
            </a:extLst>
          </p:cNvPr>
          <p:cNvSpPr txBox="1">
            <a:spLocks/>
          </p:cNvSpPr>
          <p:nvPr/>
        </p:nvSpPr>
        <p:spPr>
          <a:xfrm rot="18335978">
            <a:off x="-633137" y="3112326"/>
            <a:ext cx="5419166" cy="633344"/>
          </a:xfrm>
          <a:prstGeom prst="rect">
            <a:avLst/>
          </a:prstGeom>
        </p:spPr>
        <p:txBody>
          <a:bodyPr>
            <a:normAutofit lnSpcReduction="10000"/>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3600" b="1" dirty="0">
                <a:solidFill>
                  <a:srgbClr val="213967"/>
                </a:solidFill>
              </a:rPr>
              <a:t>…stesso sport!</a:t>
            </a:r>
          </a:p>
        </p:txBody>
      </p:sp>
    </p:spTree>
    <p:extLst>
      <p:ext uri="{BB962C8B-B14F-4D97-AF65-F5344CB8AC3E}">
        <p14:creationId xmlns:p14="http://schemas.microsoft.com/office/powerpoint/2010/main" val="4228675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015361" y="758952"/>
            <a:ext cx="7176639" cy="989166"/>
          </a:xfrm>
        </p:spPr>
        <p:txBody>
          <a:bodyPr/>
          <a:lstStyle/>
          <a:p>
            <a:pPr algn="ctr"/>
            <a:r>
              <a:rPr lang="it-IT" dirty="0">
                <a:solidFill>
                  <a:srgbClr val="213967"/>
                </a:solidFill>
              </a:rPr>
              <a:t>Grazie!</a:t>
            </a:r>
          </a:p>
        </p:txBody>
      </p:sp>
      <p:sp>
        <p:nvSpPr>
          <p:cNvPr id="2" name="Sottotitolo 3">
            <a:extLst>
              <a:ext uri="{FF2B5EF4-FFF2-40B4-BE49-F238E27FC236}">
                <a16:creationId xmlns:a16="http://schemas.microsoft.com/office/drawing/2014/main" id="{6182E1B0-9739-2042-D2CC-8BE428F02693}"/>
              </a:ext>
            </a:extLst>
          </p:cNvPr>
          <p:cNvSpPr>
            <a:spLocks noGrp="1"/>
          </p:cNvSpPr>
          <p:nvPr>
            <p:ph type="subTitle" idx="1"/>
          </p:nvPr>
        </p:nvSpPr>
        <p:spPr>
          <a:xfrm>
            <a:off x="5015361" y="2284168"/>
            <a:ext cx="7176639" cy="2072679"/>
          </a:xfrm>
        </p:spPr>
        <p:txBody>
          <a:bodyPr>
            <a:normAutofit lnSpcReduction="10000"/>
          </a:bodyPr>
          <a:lstStyle/>
          <a:p>
            <a:pPr algn="ctr"/>
            <a:r>
              <a:rPr lang="it-IT" sz="2800" b="1" dirty="0">
                <a:solidFill>
                  <a:srgbClr val="78A6AC"/>
                </a:solidFill>
              </a:rPr>
              <a:t>Matteo Runfola</a:t>
            </a:r>
          </a:p>
          <a:p>
            <a:pPr algn="ctr"/>
            <a:r>
              <a:rPr lang="it-IT" sz="2200" b="1" dirty="0">
                <a:solidFill>
                  <a:srgbClr val="78A6AC"/>
                </a:solidFill>
              </a:rPr>
              <a:t>s.c. chirurgia generale e </a:t>
            </a:r>
            <a:r>
              <a:rPr lang="it-IT" sz="2200" b="1" dirty="0" err="1">
                <a:solidFill>
                  <a:srgbClr val="78A6AC"/>
                </a:solidFill>
              </a:rPr>
              <a:t>D’URGENZa</a:t>
            </a:r>
            <a:r>
              <a:rPr lang="it-IT" sz="2200" b="1" dirty="0">
                <a:solidFill>
                  <a:srgbClr val="78A6AC"/>
                </a:solidFill>
              </a:rPr>
              <a:t> </a:t>
            </a:r>
          </a:p>
          <a:p>
            <a:pPr algn="ctr"/>
            <a:r>
              <a:rPr lang="it-IT" sz="2200" b="1" dirty="0">
                <a:solidFill>
                  <a:srgbClr val="78A6AC"/>
                </a:solidFill>
              </a:rPr>
              <a:t>A.R.N.A.S «G. BROTZU»</a:t>
            </a:r>
          </a:p>
          <a:p>
            <a:pPr algn="ctr"/>
            <a:r>
              <a:rPr lang="it-IT" sz="2200" b="1" dirty="0" err="1">
                <a:solidFill>
                  <a:srgbClr val="78A6AC"/>
                </a:solidFill>
              </a:rPr>
              <a:t>cagliari</a:t>
            </a:r>
            <a:endParaRPr lang="it-IT" sz="2200" b="1" dirty="0">
              <a:solidFill>
                <a:srgbClr val="78A6AC"/>
              </a:solidFill>
            </a:endParaRPr>
          </a:p>
          <a:p>
            <a:pPr algn="ctr"/>
            <a:endParaRPr lang="it-IT" sz="2200" b="1" dirty="0">
              <a:solidFill>
                <a:srgbClr val="78A6AC"/>
              </a:solidFill>
            </a:endParaRPr>
          </a:p>
        </p:txBody>
      </p:sp>
      <p:sp>
        <p:nvSpPr>
          <p:cNvPr id="5" name="CasellaDiTesto 4">
            <a:extLst>
              <a:ext uri="{FF2B5EF4-FFF2-40B4-BE49-F238E27FC236}">
                <a16:creationId xmlns:a16="http://schemas.microsoft.com/office/drawing/2014/main" id="{8090AAEC-44DD-609E-A459-27994AA1D6C1}"/>
              </a:ext>
            </a:extLst>
          </p:cNvPr>
          <p:cNvSpPr txBox="1"/>
          <p:nvPr/>
        </p:nvSpPr>
        <p:spPr>
          <a:xfrm>
            <a:off x="5015361" y="4740551"/>
            <a:ext cx="7176639" cy="461665"/>
          </a:xfrm>
          <a:prstGeom prst="rect">
            <a:avLst/>
          </a:prstGeom>
          <a:noFill/>
        </p:spPr>
        <p:txBody>
          <a:bodyPr wrap="square">
            <a:spAutoFit/>
          </a:bodyPr>
          <a:lstStyle/>
          <a:p>
            <a:pPr algn="ctr"/>
            <a:r>
              <a:rPr lang="it-IT" sz="2400" b="1" dirty="0" err="1">
                <a:solidFill>
                  <a:srgbClr val="213967"/>
                </a:solidFill>
              </a:rPr>
              <a:t>matteorunfola@aob.it</a:t>
            </a:r>
            <a:endParaRPr lang="it-IT" sz="2400" dirty="0">
              <a:solidFill>
                <a:srgbClr val="213967"/>
              </a:solidFill>
            </a:endParaRPr>
          </a:p>
        </p:txBody>
      </p:sp>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B9379-463A-153A-C4AA-6D12515E63C5}"/>
            </a:ext>
          </a:extLst>
        </p:cNvPr>
        <p:cNvGrpSpPr/>
        <p:nvPr/>
      </p:nvGrpSpPr>
      <p:grpSpPr>
        <a:xfrm>
          <a:off x="0" y="0"/>
          <a:ext cx="0" cy="0"/>
          <a:chOff x="0" y="0"/>
          <a:chExt cx="0" cy="0"/>
        </a:xfrm>
      </p:grpSpPr>
      <p:sp>
        <p:nvSpPr>
          <p:cNvPr id="2" name="Sottotitolo 3">
            <a:extLst>
              <a:ext uri="{FF2B5EF4-FFF2-40B4-BE49-F238E27FC236}">
                <a16:creationId xmlns:a16="http://schemas.microsoft.com/office/drawing/2014/main" id="{849A8EAF-3732-7A08-BC01-4D08506F05A5}"/>
              </a:ext>
            </a:extLst>
          </p:cNvPr>
          <p:cNvSpPr txBox="1">
            <a:spLocks/>
          </p:cNvSpPr>
          <p:nvPr/>
        </p:nvSpPr>
        <p:spPr>
          <a:xfrm>
            <a:off x="0" y="37841"/>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Due setting diversi</a:t>
            </a:r>
          </a:p>
        </p:txBody>
      </p:sp>
      <p:sp>
        <p:nvSpPr>
          <p:cNvPr id="4" name="Sottotitolo 3">
            <a:extLst>
              <a:ext uri="{FF2B5EF4-FFF2-40B4-BE49-F238E27FC236}">
                <a16:creationId xmlns:a16="http://schemas.microsoft.com/office/drawing/2014/main" id="{8795A543-40D2-DE42-157C-AB18615A1F77}"/>
              </a:ext>
            </a:extLst>
          </p:cNvPr>
          <p:cNvSpPr txBox="1">
            <a:spLocks/>
          </p:cNvSpPr>
          <p:nvPr/>
        </p:nvSpPr>
        <p:spPr>
          <a:xfrm>
            <a:off x="242048" y="354513"/>
            <a:ext cx="5419166"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213967"/>
                </a:solidFill>
              </a:rPr>
              <a:t>Elezione </a:t>
            </a:r>
          </a:p>
        </p:txBody>
      </p:sp>
      <p:sp>
        <p:nvSpPr>
          <p:cNvPr id="5" name="Sottotitolo 3">
            <a:extLst>
              <a:ext uri="{FF2B5EF4-FFF2-40B4-BE49-F238E27FC236}">
                <a16:creationId xmlns:a16="http://schemas.microsoft.com/office/drawing/2014/main" id="{83C08616-B7DC-2F38-BFB5-553B72E17B3B}"/>
              </a:ext>
            </a:extLst>
          </p:cNvPr>
          <p:cNvSpPr txBox="1">
            <a:spLocks/>
          </p:cNvSpPr>
          <p:nvPr/>
        </p:nvSpPr>
        <p:spPr>
          <a:xfrm>
            <a:off x="5732537" y="412399"/>
            <a:ext cx="6262236"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213967"/>
                </a:solidFill>
              </a:rPr>
              <a:t>Urgenza  </a:t>
            </a:r>
          </a:p>
        </p:txBody>
      </p:sp>
      <p:sp>
        <p:nvSpPr>
          <p:cNvPr id="6" name="CasellaDiTesto 5">
            <a:extLst>
              <a:ext uri="{FF2B5EF4-FFF2-40B4-BE49-F238E27FC236}">
                <a16:creationId xmlns:a16="http://schemas.microsoft.com/office/drawing/2014/main" id="{109B96AA-C4E0-4B46-01FF-B368CA3C90F6}"/>
              </a:ext>
            </a:extLst>
          </p:cNvPr>
          <p:cNvSpPr txBox="1"/>
          <p:nvPr/>
        </p:nvSpPr>
        <p:spPr>
          <a:xfrm>
            <a:off x="430306" y="1045743"/>
            <a:ext cx="5513293" cy="5632311"/>
          </a:xfrm>
          <a:prstGeom prst="rect">
            <a:avLst/>
          </a:prstGeom>
          <a:noFill/>
          <a:ln w="63500" cap="rnd">
            <a:solidFill>
              <a:srgbClr val="78A6AC"/>
            </a:solidFill>
            <a:prstDash val="sysDash"/>
            <a:extLst>
              <a:ext uri="{C807C97D-BFC1-408E-A445-0C87EB9F89A2}">
                <ask:lineSketchStyleProps xmlns:ask="http://schemas.microsoft.com/office/drawing/2018/sketchyshapes" sd="1219033472">
                  <a:custGeom>
                    <a:avLst/>
                    <a:gdLst>
                      <a:gd name="connsiteX0" fmla="*/ 0 w 4644614"/>
                      <a:gd name="connsiteY0" fmla="*/ 0 h 3416320"/>
                      <a:gd name="connsiteX1" fmla="*/ 534131 w 4644614"/>
                      <a:gd name="connsiteY1" fmla="*/ 0 h 3416320"/>
                      <a:gd name="connsiteX2" fmla="*/ 975369 w 4644614"/>
                      <a:gd name="connsiteY2" fmla="*/ 0 h 3416320"/>
                      <a:gd name="connsiteX3" fmla="*/ 1648838 w 4644614"/>
                      <a:gd name="connsiteY3" fmla="*/ 0 h 3416320"/>
                      <a:gd name="connsiteX4" fmla="*/ 2182969 w 4644614"/>
                      <a:gd name="connsiteY4" fmla="*/ 0 h 3416320"/>
                      <a:gd name="connsiteX5" fmla="*/ 2717099 w 4644614"/>
                      <a:gd name="connsiteY5" fmla="*/ 0 h 3416320"/>
                      <a:gd name="connsiteX6" fmla="*/ 3390568 w 4644614"/>
                      <a:gd name="connsiteY6" fmla="*/ 0 h 3416320"/>
                      <a:gd name="connsiteX7" fmla="*/ 3878253 w 4644614"/>
                      <a:gd name="connsiteY7" fmla="*/ 0 h 3416320"/>
                      <a:gd name="connsiteX8" fmla="*/ 4644614 w 4644614"/>
                      <a:gd name="connsiteY8" fmla="*/ 0 h 3416320"/>
                      <a:gd name="connsiteX9" fmla="*/ 4644614 w 4644614"/>
                      <a:gd name="connsiteY9" fmla="*/ 637713 h 3416320"/>
                      <a:gd name="connsiteX10" fmla="*/ 4644614 w 4644614"/>
                      <a:gd name="connsiteY10" fmla="*/ 1138773 h 3416320"/>
                      <a:gd name="connsiteX11" fmla="*/ 4644614 w 4644614"/>
                      <a:gd name="connsiteY11" fmla="*/ 1708160 h 3416320"/>
                      <a:gd name="connsiteX12" fmla="*/ 4644614 w 4644614"/>
                      <a:gd name="connsiteY12" fmla="*/ 2311710 h 3416320"/>
                      <a:gd name="connsiteX13" fmla="*/ 4644614 w 4644614"/>
                      <a:gd name="connsiteY13" fmla="*/ 2778607 h 3416320"/>
                      <a:gd name="connsiteX14" fmla="*/ 4644614 w 4644614"/>
                      <a:gd name="connsiteY14" fmla="*/ 3416320 h 3416320"/>
                      <a:gd name="connsiteX15" fmla="*/ 4064037 w 4644614"/>
                      <a:gd name="connsiteY15" fmla="*/ 3416320 h 3416320"/>
                      <a:gd name="connsiteX16" fmla="*/ 3483461 w 4644614"/>
                      <a:gd name="connsiteY16" fmla="*/ 3416320 h 3416320"/>
                      <a:gd name="connsiteX17" fmla="*/ 2809991 w 4644614"/>
                      <a:gd name="connsiteY17" fmla="*/ 3416320 h 3416320"/>
                      <a:gd name="connsiteX18" fmla="*/ 2229415 w 4644614"/>
                      <a:gd name="connsiteY18" fmla="*/ 3416320 h 3416320"/>
                      <a:gd name="connsiteX19" fmla="*/ 1788176 w 4644614"/>
                      <a:gd name="connsiteY19" fmla="*/ 3416320 h 3416320"/>
                      <a:gd name="connsiteX20" fmla="*/ 1300492 w 4644614"/>
                      <a:gd name="connsiteY20" fmla="*/ 3416320 h 3416320"/>
                      <a:gd name="connsiteX21" fmla="*/ 627023 w 4644614"/>
                      <a:gd name="connsiteY21" fmla="*/ 3416320 h 3416320"/>
                      <a:gd name="connsiteX22" fmla="*/ 0 w 4644614"/>
                      <a:gd name="connsiteY22" fmla="*/ 3416320 h 3416320"/>
                      <a:gd name="connsiteX23" fmla="*/ 0 w 4644614"/>
                      <a:gd name="connsiteY23" fmla="*/ 2915260 h 3416320"/>
                      <a:gd name="connsiteX24" fmla="*/ 0 w 4644614"/>
                      <a:gd name="connsiteY24" fmla="*/ 2380036 h 3416320"/>
                      <a:gd name="connsiteX25" fmla="*/ 0 w 4644614"/>
                      <a:gd name="connsiteY25" fmla="*/ 1913139 h 3416320"/>
                      <a:gd name="connsiteX26" fmla="*/ 0 w 4644614"/>
                      <a:gd name="connsiteY26" fmla="*/ 1446242 h 3416320"/>
                      <a:gd name="connsiteX27" fmla="*/ 0 w 4644614"/>
                      <a:gd name="connsiteY27" fmla="*/ 842692 h 3416320"/>
                      <a:gd name="connsiteX28" fmla="*/ 0 w 4644614"/>
                      <a:gd name="connsiteY2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4614" h="3416320" extrusionOk="0">
                        <a:moveTo>
                          <a:pt x="0" y="0"/>
                        </a:moveTo>
                        <a:cubicBezTo>
                          <a:pt x="224495" y="-11361"/>
                          <a:pt x="346288" y="42885"/>
                          <a:pt x="534131" y="0"/>
                        </a:cubicBezTo>
                        <a:cubicBezTo>
                          <a:pt x="721974" y="-42885"/>
                          <a:pt x="853661" y="36282"/>
                          <a:pt x="975369" y="0"/>
                        </a:cubicBezTo>
                        <a:cubicBezTo>
                          <a:pt x="1097077" y="-36282"/>
                          <a:pt x="1359584" y="30131"/>
                          <a:pt x="1648838" y="0"/>
                        </a:cubicBezTo>
                        <a:cubicBezTo>
                          <a:pt x="1938092" y="-30131"/>
                          <a:pt x="2006057" y="49923"/>
                          <a:pt x="2182969" y="0"/>
                        </a:cubicBezTo>
                        <a:cubicBezTo>
                          <a:pt x="2359881" y="-49923"/>
                          <a:pt x="2457794" y="56220"/>
                          <a:pt x="2717099" y="0"/>
                        </a:cubicBezTo>
                        <a:cubicBezTo>
                          <a:pt x="2976404" y="-56220"/>
                          <a:pt x="3238625" y="66264"/>
                          <a:pt x="3390568" y="0"/>
                        </a:cubicBezTo>
                        <a:cubicBezTo>
                          <a:pt x="3542511" y="-66264"/>
                          <a:pt x="3695569" y="590"/>
                          <a:pt x="3878253" y="0"/>
                        </a:cubicBezTo>
                        <a:cubicBezTo>
                          <a:pt x="4060938" y="-590"/>
                          <a:pt x="4315152" y="33086"/>
                          <a:pt x="4644614" y="0"/>
                        </a:cubicBezTo>
                        <a:cubicBezTo>
                          <a:pt x="4664901" y="191835"/>
                          <a:pt x="4571032" y="425825"/>
                          <a:pt x="4644614" y="637713"/>
                        </a:cubicBezTo>
                        <a:cubicBezTo>
                          <a:pt x="4718196" y="849601"/>
                          <a:pt x="4610159" y="920561"/>
                          <a:pt x="4644614" y="1138773"/>
                        </a:cubicBezTo>
                        <a:cubicBezTo>
                          <a:pt x="4679069" y="1356985"/>
                          <a:pt x="4611439" y="1476681"/>
                          <a:pt x="4644614" y="1708160"/>
                        </a:cubicBezTo>
                        <a:cubicBezTo>
                          <a:pt x="4677789" y="1939639"/>
                          <a:pt x="4626624" y="2046991"/>
                          <a:pt x="4644614" y="2311710"/>
                        </a:cubicBezTo>
                        <a:cubicBezTo>
                          <a:pt x="4662604" y="2576429"/>
                          <a:pt x="4626624" y="2609330"/>
                          <a:pt x="4644614" y="2778607"/>
                        </a:cubicBezTo>
                        <a:cubicBezTo>
                          <a:pt x="4662604" y="2947884"/>
                          <a:pt x="4626393" y="3251944"/>
                          <a:pt x="4644614" y="3416320"/>
                        </a:cubicBezTo>
                        <a:cubicBezTo>
                          <a:pt x="4395782" y="3455519"/>
                          <a:pt x="4212512" y="3354848"/>
                          <a:pt x="4064037" y="3416320"/>
                        </a:cubicBezTo>
                        <a:cubicBezTo>
                          <a:pt x="3915562" y="3477792"/>
                          <a:pt x="3624489" y="3353009"/>
                          <a:pt x="3483461" y="3416320"/>
                        </a:cubicBezTo>
                        <a:cubicBezTo>
                          <a:pt x="3342433" y="3479631"/>
                          <a:pt x="3082564" y="3385966"/>
                          <a:pt x="2809991" y="3416320"/>
                        </a:cubicBezTo>
                        <a:cubicBezTo>
                          <a:pt x="2537418" y="3446674"/>
                          <a:pt x="2404284" y="3415860"/>
                          <a:pt x="2229415" y="3416320"/>
                        </a:cubicBezTo>
                        <a:cubicBezTo>
                          <a:pt x="2054546" y="3416780"/>
                          <a:pt x="1940031" y="3403763"/>
                          <a:pt x="1788176" y="3416320"/>
                        </a:cubicBezTo>
                        <a:cubicBezTo>
                          <a:pt x="1636321" y="3428877"/>
                          <a:pt x="1508485" y="3383650"/>
                          <a:pt x="1300492" y="3416320"/>
                        </a:cubicBezTo>
                        <a:cubicBezTo>
                          <a:pt x="1092499" y="3448990"/>
                          <a:pt x="812909" y="3406008"/>
                          <a:pt x="627023" y="3416320"/>
                        </a:cubicBezTo>
                        <a:cubicBezTo>
                          <a:pt x="441137" y="3426632"/>
                          <a:pt x="245730" y="3350418"/>
                          <a:pt x="0" y="3416320"/>
                        </a:cubicBezTo>
                        <a:cubicBezTo>
                          <a:pt x="-30644" y="3264422"/>
                          <a:pt x="40012" y="3140158"/>
                          <a:pt x="0" y="2915260"/>
                        </a:cubicBezTo>
                        <a:cubicBezTo>
                          <a:pt x="-40012" y="2690362"/>
                          <a:pt x="25227" y="2588269"/>
                          <a:pt x="0" y="2380036"/>
                        </a:cubicBezTo>
                        <a:cubicBezTo>
                          <a:pt x="-25227" y="2171803"/>
                          <a:pt x="55229" y="2136253"/>
                          <a:pt x="0" y="1913139"/>
                        </a:cubicBezTo>
                        <a:cubicBezTo>
                          <a:pt x="-55229" y="1690025"/>
                          <a:pt x="25743" y="1548064"/>
                          <a:pt x="0" y="1446242"/>
                        </a:cubicBezTo>
                        <a:cubicBezTo>
                          <a:pt x="-25743" y="1344420"/>
                          <a:pt x="12688" y="1010724"/>
                          <a:pt x="0" y="842692"/>
                        </a:cubicBezTo>
                        <a:cubicBezTo>
                          <a:pt x="-12688" y="674660"/>
                          <a:pt x="69402" y="184126"/>
                          <a:pt x="0" y="0"/>
                        </a:cubicBezTo>
                        <a:close/>
                      </a:path>
                    </a:pathLst>
                  </a:custGeom>
                  <ask:type>
                    <ask:lineSketchNone/>
                  </ask:type>
                </ask:lineSketchStyleProps>
              </a:ext>
            </a:extLst>
          </a:ln>
        </p:spPr>
        <p:txBody>
          <a:bodyPr wrap="square" rtlCol="0">
            <a:spAutoFit/>
          </a:bodyPr>
          <a:lstStyle/>
          <a:p>
            <a:pPr marL="342900" indent="-342900">
              <a:buFont typeface="Wingdings" pitchFamily="2" charset="2"/>
              <a:buChar char="ü"/>
            </a:pPr>
            <a:r>
              <a:rPr lang="it-IT" sz="2000" b="1" dirty="0">
                <a:solidFill>
                  <a:srgbClr val="213967"/>
                </a:solidFill>
              </a:rPr>
              <a:t>Paziente ottimizzato</a:t>
            </a:r>
          </a:p>
          <a:p>
            <a:r>
              <a:rPr lang="it-IT" sz="2000" b="1" dirty="0">
                <a:solidFill>
                  <a:srgbClr val="213967"/>
                </a:solidFill>
              </a:rPr>
              <a:t>     </a:t>
            </a:r>
            <a:r>
              <a:rPr lang="it-IT" sz="2000" dirty="0">
                <a:solidFill>
                  <a:srgbClr val="213967"/>
                </a:solidFill>
              </a:rPr>
              <a:t>(correzione di anemia, elettroliti, nutrizione,  </a:t>
            </a:r>
          </a:p>
          <a:p>
            <a:r>
              <a:rPr lang="it-IT" sz="2000" dirty="0">
                <a:solidFill>
                  <a:srgbClr val="213967"/>
                </a:solidFill>
              </a:rPr>
              <a:t>      comorbilità compensate)</a:t>
            </a:r>
          </a:p>
          <a:p>
            <a:pPr marL="342900" indent="-342900">
              <a:buFont typeface="Wingdings" pitchFamily="2" charset="2"/>
              <a:buChar char="ü"/>
            </a:pPr>
            <a:endParaRPr lang="it-IT" sz="2000" dirty="0">
              <a:solidFill>
                <a:srgbClr val="213967"/>
              </a:solidFill>
            </a:endParaRPr>
          </a:p>
          <a:p>
            <a:endParaRPr lang="it-IT" sz="2000" dirty="0">
              <a:solidFill>
                <a:srgbClr val="213967"/>
              </a:solidFill>
            </a:endParaRPr>
          </a:p>
          <a:p>
            <a:pPr marL="342900" indent="-342900">
              <a:buFont typeface="Wingdings" pitchFamily="2" charset="2"/>
              <a:buChar char="ü"/>
            </a:pPr>
            <a:endParaRPr lang="it-IT" sz="2000" dirty="0">
              <a:solidFill>
                <a:srgbClr val="213967"/>
              </a:solidFill>
            </a:endParaRPr>
          </a:p>
          <a:p>
            <a:pPr marL="342900" indent="-342900">
              <a:buFont typeface="Wingdings" pitchFamily="2" charset="2"/>
              <a:buChar char="ü"/>
            </a:pPr>
            <a:r>
              <a:rPr lang="it-IT" sz="2000" b="1" dirty="0">
                <a:solidFill>
                  <a:srgbClr val="213967"/>
                </a:solidFill>
              </a:rPr>
              <a:t>Bassa probabilità di instabilità </a:t>
            </a:r>
            <a:r>
              <a:rPr lang="it-IT" sz="2000" b="1" dirty="0" err="1">
                <a:solidFill>
                  <a:srgbClr val="213967"/>
                </a:solidFill>
              </a:rPr>
              <a:t>emodin</a:t>
            </a:r>
            <a:r>
              <a:rPr lang="it-IT" sz="2000" b="1" dirty="0">
                <a:solidFill>
                  <a:srgbClr val="213967"/>
                </a:solidFill>
              </a:rPr>
              <a:t>. </a:t>
            </a:r>
            <a:r>
              <a:rPr lang="it-IT" sz="2000" b="1" dirty="0" err="1">
                <a:solidFill>
                  <a:srgbClr val="213967"/>
                </a:solidFill>
              </a:rPr>
              <a:t>p.o.</a:t>
            </a:r>
            <a:endParaRPr lang="it-IT" sz="2000" b="1" dirty="0">
              <a:solidFill>
                <a:srgbClr val="213967"/>
              </a:solidFill>
            </a:endParaRPr>
          </a:p>
          <a:p>
            <a:pPr marL="342900" indent="-342900">
              <a:buFont typeface="Wingdings" pitchFamily="2" charset="2"/>
              <a:buChar char="ü"/>
            </a:pPr>
            <a:endParaRPr lang="it-IT" sz="2000" dirty="0">
              <a:solidFill>
                <a:srgbClr val="213967"/>
              </a:solidFill>
            </a:endParaRPr>
          </a:p>
          <a:p>
            <a:pPr marL="342900" indent="-342900">
              <a:buFont typeface="Wingdings" pitchFamily="2" charset="2"/>
              <a:buChar char="ü"/>
            </a:pPr>
            <a:r>
              <a:rPr lang="it-IT" sz="2000" b="1" dirty="0">
                <a:solidFill>
                  <a:srgbClr val="213967"/>
                </a:solidFill>
              </a:rPr>
              <a:t>Condizioni locali favorevoli</a:t>
            </a:r>
            <a:r>
              <a:rPr lang="it-IT" sz="2000" dirty="0">
                <a:solidFill>
                  <a:srgbClr val="213967"/>
                </a:solidFill>
              </a:rPr>
              <a:t> </a:t>
            </a:r>
          </a:p>
          <a:p>
            <a:pPr marL="800100" lvl="1" indent="-342900">
              <a:buFont typeface="Wingdings" pitchFamily="2" charset="2"/>
              <a:buChar char="ü"/>
            </a:pPr>
            <a:r>
              <a:rPr lang="it-IT" sz="2000" dirty="0">
                <a:solidFill>
                  <a:srgbClr val="213967"/>
                </a:solidFill>
              </a:rPr>
              <a:t>tessuti ben perfusi</a:t>
            </a:r>
          </a:p>
          <a:p>
            <a:pPr marL="800100" lvl="1" indent="-342900">
              <a:buFont typeface="Wingdings" pitchFamily="2" charset="2"/>
              <a:buChar char="ü"/>
            </a:pPr>
            <a:r>
              <a:rPr lang="it-IT" sz="2000" dirty="0">
                <a:solidFill>
                  <a:srgbClr val="213967"/>
                </a:solidFill>
              </a:rPr>
              <a:t>assenza di flogosi acuta</a:t>
            </a:r>
          </a:p>
          <a:p>
            <a:pPr marL="800100" lvl="1" indent="-342900">
              <a:buFont typeface="Wingdings" pitchFamily="2" charset="2"/>
              <a:buChar char="ü"/>
            </a:pPr>
            <a:r>
              <a:rPr lang="it-IT" sz="2000" dirty="0">
                <a:solidFill>
                  <a:srgbClr val="213967"/>
                </a:solidFill>
              </a:rPr>
              <a:t>Campo pulito o pulito/contaminato</a:t>
            </a:r>
          </a:p>
          <a:p>
            <a:pPr marL="342900" indent="-342900">
              <a:buFont typeface="Wingdings" pitchFamily="2" charset="2"/>
              <a:buChar char="ü"/>
            </a:pPr>
            <a:endParaRPr lang="it-IT" sz="2000" dirty="0">
              <a:solidFill>
                <a:srgbClr val="213967"/>
              </a:solidFill>
            </a:endParaRPr>
          </a:p>
          <a:p>
            <a:pPr marL="342900" indent="-342900">
              <a:buFont typeface="Wingdings" pitchFamily="2" charset="2"/>
              <a:buChar char="ü"/>
            </a:pPr>
            <a:r>
              <a:rPr lang="it-IT" sz="2000" b="1" dirty="0">
                <a:solidFill>
                  <a:srgbClr val="213967"/>
                </a:solidFill>
              </a:rPr>
              <a:t>Uso pianificato di suturatrici / energy devices</a:t>
            </a:r>
            <a:r>
              <a:rPr lang="it-IT" sz="2000" dirty="0">
                <a:solidFill>
                  <a:srgbClr val="213967"/>
                </a:solidFill>
              </a:rPr>
              <a:t> con materiali standardizzati</a:t>
            </a:r>
          </a:p>
          <a:p>
            <a:pPr marL="342900" indent="-342900">
              <a:buFont typeface="Wingdings" pitchFamily="2" charset="2"/>
              <a:buChar char="ü"/>
            </a:pPr>
            <a:endParaRPr lang="it-IT" sz="2000" dirty="0">
              <a:solidFill>
                <a:srgbClr val="213967"/>
              </a:solidFill>
            </a:endParaRPr>
          </a:p>
          <a:p>
            <a:pPr marL="342900" indent="-342900">
              <a:buFont typeface="Wingdings" pitchFamily="2" charset="2"/>
              <a:buChar char="ü"/>
            </a:pPr>
            <a:r>
              <a:rPr lang="it-IT" sz="2000" b="1" dirty="0">
                <a:solidFill>
                  <a:srgbClr val="213967"/>
                </a:solidFill>
              </a:rPr>
              <a:t>Decisione multidisciplinare e condivisa</a:t>
            </a:r>
          </a:p>
          <a:p>
            <a:pPr marL="342900" indent="-342900">
              <a:buFont typeface="Wingdings" pitchFamily="2" charset="2"/>
              <a:buChar char="ü"/>
            </a:pPr>
            <a:endParaRPr lang="it-IT" sz="2000" dirty="0">
              <a:solidFill>
                <a:srgbClr val="213967"/>
              </a:solidFill>
            </a:endParaRPr>
          </a:p>
        </p:txBody>
      </p:sp>
      <p:sp>
        <p:nvSpPr>
          <p:cNvPr id="7" name="CasellaDiTesto 6">
            <a:extLst>
              <a:ext uri="{FF2B5EF4-FFF2-40B4-BE49-F238E27FC236}">
                <a16:creationId xmlns:a16="http://schemas.microsoft.com/office/drawing/2014/main" id="{705990B3-E9D4-D857-D1DF-99AA2A66B3B2}"/>
              </a:ext>
            </a:extLst>
          </p:cNvPr>
          <p:cNvSpPr txBox="1"/>
          <p:nvPr/>
        </p:nvSpPr>
        <p:spPr>
          <a:xfrm>
            <a:off x="6248403" y="1045743"/>
            <a:ext cx="5513293" cy="5632311"/>
          </a:xfrm>
          <a:prstGeom prst="rect">
            <a:avLst/>
          </a:prstGeom>
          <a:noFill/>
          <a:ln w="63500" cap="rnd">
            <a:solidFill>
              <a:srgbClr val="78A6AC"/>
            </a:solidFill>
            <a:prstDash val="sysDash"/>
            <a:extLst>
              <a:ext uri="{C807C97D-BFC1-408E-A445-0C87EB9F89A2}">
                <ask:lineSketchStyleProps xmlns:ask="http://schemas.microsoft.com/office/drawing/2018/sketchyshapes" sd="1219033472">
                  <a:custGeom>
                    <a:avLst/>
                    <a:gdLst>
                      <a:gd name="connsiteX0" fmla="*/ 0 w 4644614"/>
                      <a:gd name="connsiteY0" fmla="*/ 0 h 3416320"/>
                      <a:gd name="connsiteX1" fmla="*/ 534131 w 4644614"/>
                      <a:gd name="connsiteY1" fmla="*/ 0 h 3416320"/>
                      <a:gd name="connsiteX2" fmla="*/ 975369 w 4644614"/>
                      <a:gd name="connsiteY2" fmla="*/ 0 h 3416320"/>
                      <a:gd name="connsiteX3" fmla="*/ 1648838 w 4644614"/>
                      <a:gd name="connsiteY3" fmla="*/ 0 h 3416320"/>
                      <a:gd name="connsiteX4" fmla="*/ 2182969 w 4644614"/>
                      <a:gd name="connsiteY4" fmla="*/ 0 h 3416320"/>
                      <a:gd name="connsiteX5" fmla="*/ 2717099 w 4644614"/>
                      <a:gd name="connsiteY5" fmla="*/ 0 h 3416320"/>
                      <a:gd name="connsiteX6" fmla="*/ 3390568 w 4644614"/>
                      <a:gd name="connsiteY6" fmla="*/ 0 h 3416320"/>
                      <a:gd name="connsiteX7" fmla="*/ 3878253 w 4644614"/>
                      <a:gd name="connsiteY7" fmla="*/ 0 h 3416320"/>
                      <a:gd name="connsiteX8" fmla="*/ 4644614 w 4644614"/>
                      <a:gd name="connsiteY8" fmla="*/ 0 h 3416320"/>
                      <a:gd name="connsiteX9" fmla="*/ 4644614 w 4644614"/>
                      <a:gd name="connsiteY9" fmla="*/ 637713 h 3416320"/>
                      <a:gd name="connsiteX10" fmla="*/ 4644614 w 4644614"/>
                      <a:gd name="connsiteY10" fmla="*/ 1138773 h 3416320"/>
                      <a:gd name="connsiteX11" fmla="*/ 4644614 w 4644614"/>
                      <a:gd name="connsiteY11" fmla="*/ 1708160 h 3416320"/>
                      <a:gd name="connsiteX12" fmla="*/ 4644614 w 4644614"/>
                      <a:gd name="connsiteY12" fmla="*/ 2311710 h 3416320"/>
                      <a:gd name="connsiteX13" fmla="*/ 4644614 w 4644614"/>
                      <a:gd name="connsiteY13" fmla="*/ 2778607 h 3416320"/>
                      <a:gd name="connsiteX14" fmla="*/ 4644614 w 4644614"/>
                      <a:gd name="connsiteY14" fmla="*/ 3416320 h 3416320"/>
                      <a:gd name="connsiteX15" fmla="*/ 4064037 w 4644614"/>
                      <a:gd name="connsiteY15" fmla="*/ 3416320 h 3416320"/>
                      <a:gd name="connsiteX16" fmla="*/ 3483461 w 4644614"/>
                      <a:gd name="connsiteY16" fmla="*/ 3416320 h 3416320"/>
                      <a:gd name="connsiteX17" fmla="*/ 2809991 w 4644614"/>
                      <a:gd name="connsiteY17" fmla="*/ 3416320 h 3416320"/>
                      <a:gd name="connsiteX18" fmla="*/ 2229415 w 4644614"/>
                      <a:gd name="connsiteY18" fmla="*/ 3416320 h 3416320"/>
                      <a:gd name="connsiteX19" fmla="*/ 1788176 w 4644614"/>
                      <a:gd name="connsiteY19" fmla="*/ 3416320 h 3416320"/>
                      <a:gd name="connsiteX20" fmla="*/ 1300492 w 4644614"/>
                      <a:gd name="connsiteY20" fmla="*/ 3416320 h 3416320"/>
                      <a:gd name="connsiteX21" fmla="*/ 627023 w 4644614"/>
                      <a:gd name="connsiteY21" fmla="*/ 3416320 h 3416320"/>
                      <a:gd name="connsiteX22" fmla="*/ 0 w 4644614"/>
                      <a:gd name="connsiteY22" fmla="*/ 3416320 h 3416320"/>
                      <a:gd name="connsiteX23" fmla="*/ 0 w 4644614"/>
                      <a:gd name="connsiteY23" fmla="*/ 2915260 h 3416320"/>
                      <a:gd name="connsiteX24" fmla="*/ 0 w 4644614"/>
                      <a:gd name="connsiteY24" fmla="*/ 2380036 h 3416320"/>
                      <a:gd name="connsiteX25" fmla="*/ 0 w 4644614"/>
                      <a:gd name="connsiteY25" fmla="*/ 1913139 h 3416320"/>
                      <a:gd name="connsiteX26" fmla="*/ 0 w 4644614"/>
                      <a:gd name="connsiteY26" fmla="*/ 1446242 h 3416320"/>
                      <a:gd name="connsiteX27" fmla="*/ 0 w 4644614"/>
                      <a:gd name="connsiteY27" fmla="*/ 842692 h 3416320"/>
                      <a:gd name="connsiteX28" fmla="*/ 0 w 4644614"/>
                      <a:gd name="connsiteY2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4614" h="3416320" extrusionOk="0">
                        <a:moveTo>
                          <a:pt x="0" y="0"/>
                        </a:moveTo>
                        <a:cubicBezTo>
                          <a:pt x="224495" y="-11361"/>
                          <a:pt x="346288" y="42885"/>
                          <a:pt x="534131" y="0"/>
                        </a:cubicBezTo>
                        <a:cubicBezTo>
                          <a:pt x="721974" y="-42885"/>
                          <a:pt x="853661" y="36282"/>
                          <a:pt x="975369" y="0"/>
                        </a:cubicBezTo>
                        <a:cubicBezTo>
                          <a:pt x="1097077" y="-36282"/>
                          <a:pt x="1359584" y="30131"/>
                          <a:pt x="1648838" y="0"/>
                        </a:cubicBezTo>
                        <a:cubicBezTo>
                          <a:pt x="1938092" y="-30131"/>
                          <a:pt x="2006057" y="49923"/>
                          <a:pt x="2182969" y="0"/>
                        </a:cubicBezTo>
                        <a:cubicBezTo>
                          <a:pt x="2359881" y="-49923"/>
                          <a:pt x="2457794" y="56220"/>
                          <a:pt x="2717099" y="0"/>
                        </a:cubicBezTo>
                        <a:cubicBezTo>
                          <a:pt x="2976404" y="-56220"/>
                          <a:pt x="3238625" y="66264"/>
                          <a:pt x="3390568" y="0"/>
                        </a:cubicBezTo>
                        <a:cubicBezTo>
                          <a:pt x="3542511" y="-66264"/>
                          <a:pt x="3695569" y="590"/>
                          <a:pt x="3878253" y="0"/>
                        </a:cubicBezTo>
                        <a:cubicBezTo>
                          <a:pt x="4060938" y="-590"/>
                          <a:pt x="4315152" y="33086"/>
                          <a:pt x="4644614" y="0"/>
                        </a:cubicBezTo>
                        <a:cubicBezTo>
                          <a:pt x="4664901" y="191835"/>
                          <a:pt x="4571032" y="425825"/>
                          <a:pt x="4644614" y="637713"/>
                        </a:cubicBezTo>
                        <a:cubicBezTo>
                          <a:pt x="4718196" y="849601"/>
                          <a:pt x="4610159" y="920561"/>
                          <a:pt x="4644614" y="1138773"/>
                        </a:cubicBezTo>
                        <a:cubicBezTo>
                          <a:pt x="4679069" y="1356985"/>
                          <a:pt x="4611439" y="1476681"/>
                          <a:pt x="4644614" y="1708160"/>
                        </a:cubicBezTo>
                        <a:cubicBezTo>
                          <a:pt x="4677789" y="1939639"/>
                          <a:pt x="4626624" y="2046991"/>
                          <a:pt x="4644614" y="2311710"/>
                        </a:cubicBezTo>
                        <a:cubicBezTo>
                          <a:pt x="4662604" y="2576429"/>
                          <a:pt x="4626624" y="2609330"/>
                          <a:pt x="4644614" y="2778607"/>
                        </a:cubicBezTo>
                        <a:cubicBezTo>
                          <a:pt x="4662604" y="2947884"/>
                          <a:pt x="4626393" y="3251944"/>
                          <a:pt x="4644614" y="3416320"/>
                        </a:cubicBezTo>
                        <a:cubicBezTo>
                          <a:pt x="4395782" y="3455519"/>
                          <a:pt x="4212512" y="3354848"/>
                          <a:pt x="4064037" y="3416320"/>
                        </a:cubicBezTo>
                        <a:cubicBezTo>
                          <a:pt x="3915562" y="3477792"/>
                          <a:pt x="3624489" y="3353009"/>
                          <a:pt x="3483461" y="3416320"/>
                        </a:cubicBezTo>
                        <a:cubicBezTo>
                          <a:pt x="3342433" y="3479631"/>
                          <a:pt x="3082564" y="3385966"/>
                          <a:pt x="2809991" y="3416320"/>
                        </a:cubicBezTo>
                        <a:cubicBezTo>
                          <a:pt x="2537418" y="3446674"/>
                          <a:pt x="2404284" y="3415860"/>
                          <a:pt x="2229415" y="3416320"/>
                        </a:cubicBezTo>
                        <a:cubicBezTo>
                          <a:pt x="2054546" y="3416780"/>
                          <a:pt x="1940031" y="3403763"/>
                          <a:pt x="1788176" y="3416320"/>
                        </a:cubicBezTo>
                        <a:cubicBezTo>
                          <a:pt x="1636321" y="3428877"/>
                          <a:pt x="1508485" y="3383650"/>
                          <a:pt x="1300492" y="3416320"/>
                        </a:cubicBezTo>
                        <a:cubicBezTo>
                          <a:pt x="1092499" y="3448990"/>
                          <a:pt x="812909" y="3406008"/>
                          <a:pt x="627023" y="3416320"/>
                        </a:cubicBezTo>
                        <a:cubicBezTo>
                          <a:pt x="441137" y="3426632"/>
                          <a:pt x="245730" y="3350418"/>
                          <a:pt x="0" y="3416320"/>
                        </a:cubicBezTo>
                        <a:cubicBezTo>
                          <a:pt x="-30644" y="3264422"/>
                          <a:pt x="40012" y="3140158"/>
                          <a:pt x="0" y="2915260"/>
                        </a:cubicBezTo>
                        <a:cubicBezTo>
                          <a:pt x="-40012" y="2690362"/>
                          <a:pt x="25227" y="2588269"/>
                          <a:pt x="0" y="2380036"/>
                        </a:cubicBezTo>
                        <a:cubicBezTo>
                          <a:pt x="-25227" y="2171803"/>
                          <a:pt x="55229" y="2136253"/>
                          <a:pt x="0" y="1913139"/>
                        </a:cubicBezTo>
                        <a:cubicBezTo>
                          <a:pt x="-55229" y="1690025"/>
                          <a:pt x="25743" y="1548064"/>
                          <a:pt x="0" y="1446242"/>
                        </a:cubicBezTo>
                        <a:cubicBezTo>
                          <a:pt x="-25743" y="1344420"/>
                          <a:pt x="12688" y="1010724"/>
                          <a:pt x="0" y="842692"/>
                        </a:cubicBezTo>
                        <a:cubicBezTo>
                          <a:pt x="-12688" y="674660"/>
                          <a:pt x="69402" y="184126"/>
                          <a:pt x="0" y="0"/>
                        </a:cubicBezTo>
                        <a:close/>
                      </a:path>
                    </a:pathLst>
                  </a:custGeom>
                  <ask:type>
                    <ask:lineSketchNone/>
                  </ask:type>
                </ask:lineSketchStyleProps>
              </a:ext>
            </a:extLst>
          </a:ln>
        </p:spPr>
        <p:txBody>
          <a:bodyPr wrap="square" rtlCol="0">
            <a:spAutoFit/>
          </a:bodyPr>
          <a:lstStyle/>
          <a:p>
            <a:pPr marL="342900" indent="-342900">
              <a:buFont typeface="Wingdings" pitchFamily="2" charset="2"/>
              <a:buChar char="ü"/>
            </a:pPr>
            <a:r>
              <a:rPr lang="it-IT" sz="2000" b="1" dirty="0">
                <a:solidFill>
                  <a:srgbClr val="213967"/>
                </a:solidFill>
              </a:rPr>
              <a:t>Paziente instabile o non ottimizzato</a:t>
            </a:r>
            <a:r>
              <a:rPr lang="it-IT" sz="2000" dirty="0">
                <a:solidFill>
                  <a:srgbClr val="213967"/>
                </a:solidFill>
              </a:rPr>
              <a:t> </a:t>
            </a:r>
          </a:p>
          <a:p>
            <a:pPr marL="800100" lvl="1" indent="-342900">
              <a:buFont typeface="Wingdings" pitchFamily="2" charset="2"/>
              <a:buChar char="ü"/>
            </a:pPr>
            <a:r>
              <a:rPr lang="it-IT" sz="2000" dirty="0">
                <a:solidFill>
                  <a:srgbClr val="213967"/>
                </a:solidFill>
              </a:rPr>
              <a:t>Shock</a:t>
            </a:r>
          </a:p>
          <a:p>
            <a:pPr marL="800100" lvl="1" indent="-342900">
              <a:buFont typeface="Wingdings" pitchFamily="2" charset="2"/>
              <a:buChar char="ü"/>
            </a:pPr>
            <a:r>
              <a:rPr lang="it-IT" sz="2000" dirty="0">
                <a:solidFill>
                  <a:srgbClr val="213967"/>
                </a:solidFill>
              </a:rPr>
              <a:t>acidosi</a:t>
            </a:r>
          </a:p>
          <a:p>
            <a:pPr marL="800100" lvl="1" indent="-342900">
              <a:buFont typeface="Wingdings" pitchFamily="2" charset="2"/>
              <a:buChar char="ü"/>
            </a:pPr>
            <a:r>
              <a:rPr lang="it-IT" sz="2000" dirty="0">
                <a:solidFill>
                  <a:srgbClr val="213967"/>
                </a:solidFill>
              </a:rPr>
              <a:t>coagulopatia</a:t>
            </a:r>
          </a:p>
          <a:p>
            <a:pPr marL="800100" lvl="1" indent="-342900">
              <a:buFont typeface="Wingdings" pitchFamily="2" charset="2"/>
              <a:buChar char="ü"/>
            </a:pPr>
            <a:r>
              <a:rPr lang="it-IT" sz="2000" dirty="0">
                <a:solidFill>
                  <a:srgbClr val="213967"/>
                </a:solidFill>
              </a:rPr>
              <a:t>ipotermia</a:t>
            </a:r>
          </a:p>
          <a:p>
            <a:pPr marL="800100" lvl="1" indent="-342900">
              <a:buFont typeface="Wingdings" pitchFamily="2" charset="2"/>
              <a:buChar char="ü"/>
            </a:pPr>
            <a:r>
              <a:rPr lang="it-IT" sz="2000" dirty="0">
                <a:solidFill>
                  <a:srgbClr val="213967"/>
                </a:solidFill>
              </a:rPr>
              <a:t>insufficienza d’organo</a:t>
            </a:r>
          </a:p>
          <a:p>
            <a:pPr marL="342900" indent="-342900">
              <a:buFont typeface="Wingdings" pitchFamily="2" charset="2"/>
              <a:buChar char="ü"/>
            </a:pPr>
            <a:r>
              <a:rPr lang="it-IT" sz="2000" b="1" dirty="0">
                <a:solidFill>
                  <a:srgbClr val="213967"/>
                </a:solidFill>
              </a:rPr>
              <a:t>Alta probabilità di instabilità </a:t>
            </a:r>
            <a:r>
              <a:rPr lang="it-IT" sz="2000" b="1" dirty="0" err="1">
                <a:solidFill>
                  <a:srgbClr val="213967"/>
                </a:solidFill>
              </a:rPr>
              <a:t>emodin</a:t>
            </a:r>
            <a:r>
              <a:rPr lang="it-IT" sz="2000" b="1" dirty="0">
                <a:solidFill>
                  <a:srgbClr val="213967"/>
                </a:solidFill>
              </a:rPr>
              <a:t>. </a:t>
            </a:r>
            <a:r>
              <a:rPr lang="it-IT" sz="2000" b="1" dirty="0" err="1">
                <a:solidFill>
                  <a:srgbClr val="213967"/>
                </a:solidFill>
              </a:rPr>
              <a:t>p.o.</a:t>
            </a:r>
            <a:endParaRPr lang="it-IT" sz="2000" b="1" dirty="0">
              <a:solidFill>
                <a:srgbClr val="213967"/>
              </a:solidFill>
            </a:endParaRPr>
          </a:p>
          <a:p>
            <a:pPr marL="342900" indent="-342900">
              <a:buFont typeface="Wingdings" pitchFamily="2" charset="2"/>
              <a:buChar char="ü"/>
            </a:pPr>
            <a:endParaRPr lang="it-IT" sz="2000" b="1" dirty="0">
              <a:solidFill>
                <a:srgbClr val="213967"/>
              </a:solidFill>
            </a:endParaRPr>
          </a:p>
          <a:p>
            <a:pPr marL="342900" indent="-342900">
              <a:buFont typeface="Wingdings" pitchFamily="2" charset="2"/>
              <a:buChar char="ü"/>
            </a:pPr>
            <a:r>
              <a:rPr lang="it-IT" sz="2000" b="1" dirty="0">
                <a:solidFill>
                  <a:srgbClr val="213967"/>
                </a:solidFill>
              </a:rPr>
              <a:t>Condizioni locali potenzialmente ostili</a:t>
            </a:r>
            <a:r>
              <a:rPr lang="it-IT" sz="2000" dirty="0">
                <a:solidFill>
                  <a:srgbClr val="213967"/>
                </a:solidFill>
              </a:rPr>
              <a:t> </a:t>
            </a:r>
          </a:p>
          <a:p>
            <a:pPr marL="800100" lvl="1" indent="-342900">
              <a:buFont typeface="Wingdings" pitchFamily="2" charset="2"/>
              <a:buChar char="ü"/>
            </a:pPr>
            <a:r>
              <a:rPr lang="it-IT" sz="2000" dirty="0">
                <a:solidFill>
                  <a:srgbClr val="213967"/>
                </a:solidFill>
              </a:rPr>
              <a:t>Tessuti edematosi, friabili, o ischemici</a:t>
            </a:r>
          </a:p>
          <a:p>
            <a:pPr marL="800100" lvl="1" indent="-342900">
              <a:buFont typeface="Wingdings" pitchFamily="2" charset="2"/>
              <a:buChar char="ü"/>
            </a:pPr>
            <a:r>
              <a:rPr lang="it-IT" sz="2000" dirty="0">
                <a:solidFill>
                  <a:srgbClr val="213967"/>
                </a:solidFill>
              </a:rPr>
              <a:t>Frequente contaminazione del campo</a:t>
            </a:r>
          </a:p>
          <a:p>
            <a:pPr marL="800100" lvl="1" indent="-342900">
              <a:buFont typeface="Wingdings" pitchFamily="2" charset="2"/>
              <a:buChar char="ü"/>
            </a:pPr>
            <a:endParaRPr lang="it-IT" sz="2000" dirty="0">
              <a:solidFill>
                <a:srgbClr val="213967"/>
              </a:solidFill>
            </a:endParaRPr>
          </a:p>
          <a:p>
            <a:endParaRPr lang="it-IT" sz="2000" b="1" dirty="0">
              <a:solidFill>
                <a:srgbClr val="213967"/>
              </a:solidFill>
            </a:endParaRPr>
          </a:p>
          <a:p>
            <a:pPr marL="342900" indent="-342900">
              <a:buFont typeface="Wingdings" pitchFamily="2" charset="2"/>
              <a:buChar char="ü"/>
            </a:pPr>
            <a:r>
              <a:rPr lang="it-IT" sz="2000" b="1" dirty="0">
                <a:solidFill>
                  <a:srgbClr val="213967"/>
                </a:solidFill>
              </a:rPr>
              <a:t>Uso adattato al contesto</a:t>
            </a:r>
            <a:r>
              <a:rPr lang="it-IT" sz="2000" dirty="0">
                <a:solidFill>
                  <a:srgbClr val="213967"/>
                </a:solidFill>
              </a:rPr>
              <a:t>: priorità alla rapidità, emostasi e affidabilità immediata</a:t>
            </a:r>
          </a:p>
          <a:p>
            <a:pPr marL="342900" indent="-342900">
              <a:buFont typeface="Wingdings" pitchFamily="2" charset="2"/>
              <a:buChar char="ü"/>
            </a:pPr>
            <a:endParaRPr lang="it-IT" sz="2000" dirty="0">
              <a:solidFill>
                <a:srgbClr val="213967"/>
              </a:solidFill>
            </a:endParaRPr>
          </a:p>
          <a:p>
            <a:pPr marL="342900" indent="-342900">
              <a:buFont typeface="Wingdings" pitchFamily="2" charset="2"/>
              <a:buChar char="ü"/>
            </a:pPr>
            <a:r>
              <a:rPr lang="it-IT" sz="2000" b="1" dirty="0">
                <a:solidFill>
                  <a:srgbClr val="213967"/>
                </a:solidFill>
              </a:rPr>
              <a:t>Decisione spesso individuale, rapida, potenzialmente «emotiva»</a:t>
            </a:r>
            <a:endParaRPr lang="it-IT" sz="2000" dirty="0">
              <a:solidFill>
                <a:srgbClr val="213967"/>
              </a:solidFill>
            </a:endParaRPr>
          </a:p>
        </p:txBody>
      </p:sp>
    </p:spTree>
    <p:extLst>
      <p:ext uri="{BB962C8B-B14F-4D97-AF65-F5344CB8AC3E}">
        <p14:creationId xmlns:p14="http://schemas.microsoft.com/office/powerpoint/2010/main" val="220278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F6225-AB01-E179-91DD-76028A221F69}"/>
            </a:ext>
          </a:extLst>
        </p:cNvPr>
        <p:cNvGrpSpPr/>
        <p:nvPr/>
      </p:nvGrpSpPr>
      <p:grpSpPr>
        <a:xfrm>
          <a:off x="0" y="0"/>
          <a:ext cx="0" cy="0"/>
          <a:chOff x="0" y="0"/>
          <a:chExt cx="0" cy="0"/>
        </a:xfrm>
      </p:grpSpPr>
      <p:sp>
        <p:nvSpPr>
          <p:cNvPr id="2" name="Sottotitolo 3">
            <a:extLst>
              <a:ext uri="{FF2B5EF4-FFF2-40B4-BE49-F238E27FC236}">
                <a16:creationId xmlns:a16="http://schemas.microsoft.com/office/drawing/2014/main" id="{FC655638-9FD4-30C1-22E1-52E144139656}"/>
              </a:ext>
            </a:extLst>
          </p:cNvPr>
          <p:cNvSpPr txBox="1">
            <a:spLocks/>
          </p:cNvSpPr>
          <p:nvPr/>
        </p:nvSpPr>
        <p:spPr>
          <a:xfrm>
            <a:off x="0" y="37841"/>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Energy devices</a:t>
            </a:r>
          </a:p>
        </p:txBody>
      </p:sp>
      <p:sp>
        <p:nvSpPr>
          <p:cNvPr id="4" name="Sottotitolo 3">
            <a:extLst>
              <a:ext uri="{FF2B5EF4-FFF2-40B4-BE49-F238E27FC236}">
                <a16:creationId xmlns:a16="http://schemas.microsoft.com/office/drawing/2014/main" id="{FF25A0FA-CF41-4148-7426-D21321875A16}"/>
              </a:ext>
            </a:extLst>
          </p:cNvPr>
          <p:cNvSpPr txBox="1">
            <a:spLocks/>
          </p:cNvSpPr>
          <p:nvPr/>
        </p:nvSpPr>
        <p:spPr>
          <a:xfrm rot="18335978">
            <a:off x="7367864" y="3051609"/>
            <a:ext cx="5419166" cy="633344"/>
          </a:xfrm>
          <a:prstGeom prst="rect">
            <a:avLst/>
          </a:prstGeom>
        </p:spPr>
        <p:txBody>
          <a:bodyPr>
            <a:normAutofit lnSpcReduction="10000"/>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3600" b="1" dirty="0" err="1">
                <a:solidFill>
                  <a:srgbClr val="213967"/>
                </a:solidFill>
              </a:rPr>
              <a:t>surgeon’s</a:t>
            </a:r>
            <a:r>
              <a:rPr lang="it-IT" sz="3600" b="1" dirty="0">
                <a:solidFill>
                  <a:srgbClr val="213967"/>
                </a:solidFill>
              </a:rPr>
              <a:t> </a:t>
            </a:r>
            <a:r>
              <a:rPr lang="it-IT" sz="3600" b="1" dirty="0" err="1">
                <a:solidFill>
                  <a:srgbClr val="213967"/>
                </a:solidFill>
              </a:rPr>
              <a:t>preference</a:t>
            </a:r>
            <a:r>
              <a:rPr lang="it-IT" sz="3600" b="1" dirty="0">
                <a:solidFill>
                  <a:srgbClr val="213967"/>
                </a:solidFill>
              </a:rPr>
              <a:t> </a:t>
            </a:r>
          </a:p>
        </p:txBody>
      </p:sp>
      <p:sp>
        <p:nvSpPr>
          <p:cNvPr id="6" name="CasellaDiTesto 5">
            <a:extLst>
              <a:ext uri="{FF2B5EF4-FFF2-40B4-BE49-F238E27FC236}">
                <a16:creationId xmlns:a16="http://schemas.microsoft.com/office/drawing/2014/main" id="{D3334ABE-4873-7738-E853-8E459E723A50}"/>
              </a:ext>
            </a:extLst>
          </p:cNvPr>
          <p:cNvSpPr txBox="1"/>
          <p:nvPr/>
        </p:nvSpPr>
        <p:spPr>
          <a:xfrm>
            <a:off x="735104" y="905067"/>
            <a:ext cx="7812357" cy="1938992"/>
          </a:xfrm>
          <a:prstGeom prst="rect">
            <a:avLst/>
          </a:prstGeom>
          <a:noFill/>
          <a:ln w="63500" cap="rnd">
            <a:solidFill>
              <a:srgbClr val="78A6AC"/>
            </a:solidFill>
            <a:prstDash val="sysDash"/>
            <a:extLst>
              <a:ext uri="{C807C97D-BFC1-408E-A445-0C87EB9F89A2}">
                <ask:lineSketchStyleProps xmlns:ask="http://schemas.microsoft.com/office/drawing/2018/sketchyshapes" sd="1219033472">
                  <a:custGeom>
                    <a:avLst/>
                    <a:gdLst>
                      <a:gd name="connsiteX0" fmla="*/ 0 w 4644614"/>
                      <a:gd name="connsiteY0" fmla="*/ 0 h 3416320"/>
                      <a:gd name="connsiteX1" fmla="*/ 534131 w 4644614"/>
                      <a:gd name="connsiteY1" fmla="*/ 0 h 3416320"/>
                      <a:gd name="connsiteX2" fmla="*/ 975369 w 4644614"/>
                      <a:gd name="connsiteY2" fmla="*/ 0 h 3416320"/>
                      <a:gd name="connsiteX3" fmla="*/ 1648838 w 4644614"/>
                      <a:gd name="connsiteY3" fmla="*/ 0 h 3416320"/>
                      <a:gd name="connsiteX4" fmla="*/ 2182969 w 4644614"/>
                      <a:gd name="connsiteY4" fmla="*/ 0 h 3416320"/>
                      <a:gd name="connsiteX5" fmla="*/ 2717099 w 4644614"/>
                      <a:gd name="connsiteY5" fmla="*/ 0 h 3416320"/>
                      <a:gd name="connsiteX6" fmla="*/ 3390568 w 4644614"/>
                      <a:gd name="connsiteY6" fmla="*/ 0 h 3416320"/>
                      <a:gd name="connsiteX7" fmla="*/ 3878253 w 4644614"/>
                      <a:gd name="connsiteY7" fmla="*/ 0 h 3416320"/>
                      <a:gd name="connsiteX8" fmla="*/ 4644614 w 4644614"/>
                      <a:gd name="connsiteY8" fmla="*/ 0 h 3416320"/>
                      <a:gd name="connsiteX9" fmla="*/ 4644614 w 4644614"/>
                      <a:gd name="connsiteY9" fmla="*/ 637713 h 3416320"/>
                      <a:gd name="connsiteX10" fmla="*/ 4644614 w 4644614"/>
                      <a:gd name="connsiteY10" fmla="*/ 1138773 h 3416320"/>
                      <a:gd name="connsiteX11" fmla="*/ 4644614 w 4644614"/>
                      <a:gd name="connsiteY11" fmla="*/ 1708160 h 3416320"/>
                      <a:gd name="connsiteX12" fmla="*/ 4644614 w 4644614"/>
                      <a:gd name="connsiteY12" fmla="*/ 2311710 h 3416320"/>
                      <a:gd name="connsiteX13" fmla="*/ 4644614 w 4644614"/>
                      <a:gd name="connsiteY13" fmla="*/ 2778607 h 3416320"/>
                      <a:gd name="connsiteX14" fmla="*/ 4644614 w 4644614"/>
                      <a:gd name="connsiteY14" fmla="*/ 3416320 h 3416320"/>
                      <a:gd name="connsiteX15" fmla="*/ 4064037 w 4644614"/>
                      <a:gd name="connsiteY15" fmla="*/ 3416320 h 3416320"/>
                      <a:gd name="connsiteX16" fmla="*/ 3483461 w 4644614"/>
                      <a:gd name="connsiteY16" fmla="*/ 3416320 h 3416320"/>
                      <a:gd name="connsiteX17" fmla="*/ 2809991 w 4644614"/>
                      <a:gd name="connsiteY17" fmla="*/ 3416320 h 3416320"/>
                      <a:gd name="connsiteX18" fmla="*/ 2229415 w 4644614"/>
                      <a:gd name="connsiteY18" fmla="*/ 3416320 h 3416320"/>
                      <a:gd name="connsiteX19" fmla="*/ 1788176 w 4644614"/>
                      <a:gd name="connsiteY19" fmla="*/ 3416320 h 3416320"/>
                      <a:gd name="connsiteX20" fmla="*/ 1300492 w 4644614"/>
                      <a:gd name="connsiteY20" fmla="*/ 3416320 h 3416320"/>
                      <a:gd name="connsiteX21" fmla="*/ 627023 w 4644614"/>
                      <a:gd name="connsiteY21" fmla="*/ 3416320 h 3416320"/>
                      <a:gd name="connsiteX22" fmla="*/ 0 w 4644614"/>
                      <a:gd name="connsiteY22" fmla="*/ 3416320 h 3416320"/>
                      <a:gd name="connsiteX23" fmla="*/ 0 w 4644614"/>
                      <a:gd name="connsiteY23" fmla="*/ 2915260 h 3416320"/>
                      <a:gd name="connsiteX24" fmla="*/ 0 w 4644614"/>
                      <a:gd name="connsiteY24" fmla="*/ 2380036 h 3416320"/>
                      <a:gd name="connsiteX25" fmla="*/ 0 w 4644614"/>
                      <a:gd name="connsiteY25" fmla="*/ 1913139 h 3416320"/>
                      <a:gd name="connsiteX26" fmla="*/ 0 w 4644614"/>
                      <a:gd name="connsiteY26" fmla="*/ 1446242 h 3416320"/>
                      <a:gd name="connsiteX27" fmla="*/ 0 w 4644614"/>
                      <a:gd name="connsiteY27" fmla="*/ 842692 h 3416320"/>
                      <a:gd name="connsiteX28" fmla="*/ 0 w 4644614"/>
                      <a:gd name="connsiteY2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4614" h="3416320" extrusionOk="0">
                        <a:moveTo>
                          <a:pt x="0" y="0"/>
                        </a:moveTo>
                        <a:cubicBezTo>
                          <a:pt x="224495" y="-11361"/>
                          <a:pt x="346288" y="42885"/>
                          <a:pt x="534131" y="0"/>
                        </a:cubicBezTo>
                        <a:cubicBezTo>
                          <a:pt x="721974" y="-42885"/>
                          <a:pt x="853661" y="36282"/>
                          <a:pt x="975369" y="0"/>
                        </a:cubicBezTo>
                        <a:cubicBezTo>
                          <a:pt x="1097077" y="-36282"/>
                          <a:pt x="1359584" y="30131"/>
                          <a:pt x="1648838" y="0"/>
                        </a:cubicBezTo>
                        <a:cubicBezTo>
                          <a:pt x="1938092" y="-30131"/>
                          <a:pt x="2006057" y="49923"/>
                          <a:pt x="2182969" y="0"/>
                        </a:cubicBezTo>
                        <a:cubicBezTo>
                          <a:pt x="2359881" y="-49923"/>
                          <a:pt x="2457794" y="56220"/>
                          <a:pt x="2717099" y="0"/>
                        </a:cubicBezTo>
                        <a:cubicBezTo>
                          <a:pt x="2976404" y="-56220"/>
                          <a:pt x="3238625" y="66264"/>
                          <a:pt x="3390568" y="0"/>
                        </a:cubicBezTo>
                        <a:cubicBezTo>
                          <a:pt x="3542511" y="-66264"/>
                          <a:pt x="3695569" y="590"/>
                          <a:pt x="3878253" y="0"/>
                        </a:cubicBezTo>
                        <a:cubicBezTo>
                          <a:pt x="4060938" y="-590"/>
                          <a:pt x="4315152" y="33086"/>
                          <a:pt x="4644614" y="0"/>
                        </a:cubicBezTo>
                        <a:cubicBezTo>
                          <a:pt x="4664901" y="191835"/>
                          <a:pt x="4571032" y="425825"/>
                          <a:pt x="4644614" y="637713"/>
                        </a:cubicBezTo>
                        <a:cubicBezTo>
                          <a:pt x="4718196" y="849601"/>
                          <a:pt x="4610159" y="920561"/>
                          <a:pt x="4644614" y="1138773"/>
                        </a:cubicBezTo>
                        <a:cubicBezTo>
                          <a:pt x="4679069" y="1356985"/>
                          <a:pt x="4611439" y="1476681"/>
                          <a:pt x="4644614" y="1708160"/>
                        </a:cubicBezTo>
                        <a:cubicBezTo>
                          <a:pt x="4677789" y="1939639"/>
                          <a:pt x="4626624" y="2046991"/>
                          <a:pt x="4644614" y="2311710"/>
                        </a:cubicBezTo>
                        <a:cubicBezTo>
                          <a:pt x="4662604" y="2576429"/>
                          <a:pt x="4626624" y="2609330"/>
                          <a:pt x="4644614" y="2778607"/>
                        </a:cubicBezTo>
                        <a:cubicBezTo>
                          <a:pt x="4662604" y="2947884"/>
                          <a:pt x="4626393" y="3251944"/>
                          <a:pt x="4644614" y="3416320"/>
                        </a:cubicBezTo>
                        <a:cubicBezTo>
                          <a:pt x="4395782" y="3455519"/>
                          <a:pt x="4212512" y="3354848"/>
                          <a:pt x="4064037" y="3416320"/>
                        </a:cubicBezTo>
                        <a:cubicBezTo>
                          <a:pt x="3915562" y="3477792"/>
                          <a:pt x="3624489" y="3353009"/>
                          <a:pt x="3483461" y="3416320"/>
                        </a:cubicBezTo>
                        <a:cubicBezTo>
                          <a:pt x="3342433" y="3479631"/>
                          <a:pt x="3082564" y="3385966"/>
                          <a:pt x="2809991" y="3416320"/>
                        </a:cubicBezTo>
                        <a:cubicBezTo>
                          <a:pt x="2537418" y="3446674"/>
                          <a:pt x="2404284" y="3415860"/>
                          <a:pt x="2229415" y="3416320"/>
                        </a:cubicBezTo>
                        <a:cubicBezTo>
                          <a:pt x="2054546" y="3416780"/>
                          <a:pt x="1940031" y="3403763"/>
                          <a:pt x="1788176" y="3416320"/>
                        </a:cubicBezTo>
                        <a:cubicBezTo>
                          <a:pt x="1636321" y="3428877"/>
                          <a:pt x="1508485" y="3383650"/>
                          <a:pt x="1300492" y="3416320"/>
                        </a:cubicBezTo>
                        <a:cubicBezTo>
                          <a:pt x="1092499" y="3448990"/>
                          <a:pt x="812909" y="3406008"/>
                          <a:pt x="627023" y="3416320"/>
                        </a:cubicBezTo>
                        <a:cubicBezTo>
                          <a:pt x="441137" y="3426632"/>
                          <a:pt x="245730" y="3350418"/>
                          <a:pt x="0" y="3416320"/>
                        </a:cubicBezTo>
                        <a:cubicBezTo>
                          <a:pt x="-30644" y="3264422"/>
                          <a:pt x="40012" y="3140158"/>
                          <a:pt x="0" y="2915260"/>
                        </a:cubicBezTo>
                        <a:cubicBezTo>
                          <a:pt x="-40012" y="2690362"/>
                          <a:pt x="25227" y="2588269"/>
                          <a:pt x="0" y="2380036"/>
                        </a:cubicBezTo>
                        <a:cubicBezTo>
                          <a:pt x="-25227" y="2171803"/>
                          <a:pt x="55229" y="2136253"/>
                          <a:pt x="0" y="1913139"/>
                        </a:cubicBezTo>
                        <a:cubicBezTo>
                          <a:pt x="-55229" y="1690025"/>
                          <a:pt x="25743" y="1548064"/>
                          <a:pt x="0" y="1446242"/>
                        </a:cubicBezTo>
                        <a:cubicBezTo>
                          <a:pt x="-25743" y="1344420"/>
                          <a:pt x="12688" y="1010724"/>
                          <a:pt x="0" y="842692"/>
                        </a:cubicBezTo>
                        <a:cubicBezTo>
                          <a:pt x="-12688" y="674660"/>
                          <a:pt x="69402" y="184126"/>
                          <a:pt x="0" y="0"/>
                        </a:cubicBezTo>
                        <a:close/>
                      </a:path>
                    </a:pathLst>
                  </a:custGeom>
                  <ask:type>
                    <ask:lineSketchNone/>
                  </ask:type>
                </ask:lineSketchStyleProps>
              </a:ext>
            </a:extLst>
          </a:ln>
        </p:spPr>
        <p:txBody>
          <a:bodyPr wrap="square" rtlCol="0">
            <a:spAutoFit/>
          </a:bodyPr>
          <a:lstStyle/>
          <a:p>
            <a:pPr marL="342900" indent="-342900">
              <a:buFont typeface="Wingdings" pitchFamily="2" charset="2"/>
              <a:buChar char="ü"/>
            </a:pPr>
            <a:r>
              <a:rPr lang="it-IT" sz="2000" b="1" dirty="0">
                <a:solidFill>
                  <a:srgbClr val="213967"/>
                </a:solidFill>
              </a:rPr>
              <a:t>Ultrasuoni (US)</a:t>
            </a:r>
            <a:endParaRPr lang="it-IT" sz="2000" dirty="0">
              <a:solidFill>
                <a:srgbClr val="213967"/>
              </a:solidFill>
            </a:endParaRPr>
          </a:p>
          <a:p>
            <a:r>
              <a:rPr lang="it-IT" sz="2000" dirty="0">
                <a:solidFill>
                  <a:srgbClr val="213967"/>
                </a:solidFill>
              </a:rPr>
              <a:t>funzionano trasformando l’energia elettrica in energia frizionale ad alta frequenza (55.000 kHz). Le lame vibranti determinano la denaturazione dei legami idrogeno nei tessuti e nelle proteine dei vasi sanguigni, con il risultato che il coagulo sigilla il lume dei vasi fino a </a:t>
            </a:r>
            <a:r>
              <a:rPr lang="it-IT" sz="2000" b="1" dirty="0">
                <a:solidFill>
                  <a:srgbClr val="213967"/>
                </a:solidFill>
              </a:rPr>
              <a:t>7 mm di diametro</a:t>
            </a:r>
            <a:endParaRPr lang="it-IT" sz="2000" dirty="0">
              <a:solidFill>
                <a:srgbClr val="213967"/>
              </a:solidFill>
            </a:endParaRPr>
          </a:p>
          <a:p>
            <a:pPr marL="342900" indent="-342900">
              <a:buFont typeface="Wingdings" pitchFamily="2" charset="2"/>
              <a:buChar char="ü"/>
            </a:pPr>
            <a:endParaRPr lang="it-IT" sz="2000" dirty="0">
              <a:solidFill>
                <a:srgbClr val="213967"/>
              </a:solidFill>
            </a:endParaRPr>
          </a:p>
        </p:txBody>
      </p:sp>
      <p:sp>
        <p:nvSpPr>
          <p:cNvPr id="13" name="CasellaDiTesto 12">
            <a:extLst>
              <a:ext uri="{FF2B5EF4-FFF2-40B4-BE49-F238E27FC236}">
                <a16:creationId xmlns:a16="http://schemas.microsoft.com/office/drawing/2014/main" id="{7FEE4969-E3BE-8C4A-F6E0-EFEDA41F1EA8}"/>
              </a:ext>
            </a:extLst>
          </p:cNvPr>
          <p:cNvSpPr txBox="1"/>
          <p:nvPr/>
        </p:nvSpPr>
        <p:spPr>
          <a:xfrm>
            <a:off x="735104" y="3077941"/>
            <a:ext cx="7812357" cy="1631216"/>
          </a:xfrm>
          <a:prstGeom prst="rect">
            <a:avLst/>
          </a:prstGeom>
          <a:noFill/>
          <a:ln w="63500" cap="rnd">
            <a:solidFill>
              <a:srgbClr val="78A6AC"/>
            </a:solidFill>
            <a:prstDash val="sysDash"/>
            <a:extLst>
              <a:ext uri="{C807C97D-BFC1-408E-A445-0C87EB9F89A2}">
                <ask:lineSketchStyleProps xmlns:ask="http://schemas.microsoft.com/office/drawing/2018/sketchyshapes" sd="1219033472">
                  <a:custGeom>
                    <a:avLst/>
                    <a:gdLst>
                      <a:gd name="connsiteX0" fmla="*/ 0 w 4644614"/>
                      <a:gd name="connsiteY0" fmla="*/ 0 h 3416320"/>
                      <a:gd name="connsiteX1" fmla="*/ 534131 w 4644614"/>
                      <a:gd name="connsiteY1" fmla="*/ 0 h 3416320"/>
                      <a:gd name="connsiteX2" fmla="*/ 975369 w 4644614"/>
                      <a:gd name="connsiteY2" fmla="*/ 0 h 3416320"/>
                      <a:gd name="connsiteX3" fmla="*/ 1648838 w 4644614"/>
                      <a:gd name="connsiteY3" fmla="*/ 0 h 3416320"/>
                      <a:gd name="connsiteX4" fmla="*/ 2182969 w 4644614"/>
                      <a:gd name="connsiteY4" fmla="*/ 0 h 3416320"/>
                      <a:gd name="connsiteX5" fmla="*/ 2717099 w 4644614"/>
                      <a:gd name="connsiteY5" fmla="*/ 0 h 3416320"/>
                      <a:gd name="connsiteX6" fmla="*/ 3390568 w 4644614"/>
                      <a:gd name="connsiteY6" fmla="*/ 0 h 3416320"/>
                      <a:gd name="connsiteX7" fmla="*/ 3878253 w 4644614"/>
                      <a:gd name="connsiteY7" fmla="*/ 0 h 3416320"/>
                      <a:gd name="connsiteX8" fmla="*/ 4644614 w 4644614"/>
                      <a:gd name="connsiteY8" fmla="*/ 0 h 3416320"/>
                      <a:gd name="connsiteX9" fmla="*/ 4644614 w 4644614"/>
                      <a:gd name="connsiteY9" fmla="*/ 637713 h 3416320"/>
                      <a:gd name="connsiteX10" fmla="*/ 4644614 w 4644614"/>
                      <a:gd name="connsiteY10" fmla="*/ 1138773 h 3416320"/>
                      <a:gd name="connsiteX11" fmla="*/ 4644614 w 4644614"/>
                      <a:gd name="connsiteY11" fmla="*/ 1708160 h 3416320"/>
                      <a:gd name="connsiteX12" fmla="*/ 4644614 w 4644614"/>
                      <a:gd name="connsiteY12" fmla="*/ 2311710 h 3416320"/>
                      <a:gd name="connsiteX13" fmla="*/ 4644614 w 4644614"/>
                      <a:gd name="connsiteY13" fmla="*/ 2778607 h 3416320"/>
                      <a:gd name="connsiteX14" fmla="*/ 4644614 w 4644614"/>
                      <a:gd name="connsiteY14" fmla="*/ 3416320 h 3416320"/>
                      <a:gd name="connsiteX15" fmla="*/ 4064037 w 4644614"/>
                      <a:gd name="connsiteY15" fmla="*/ 3416320 h 3416320"/>
                      <a:gd name="connsiteX16" fmla="*/ 3483461 w 4644614"/>
                      <a:gd name="connsiteY16" fmla="*/ 3416320 h 3416320"/>
                      <a:gd name="connsiteX17" fmla="*/ 2809991 w 4644614"/>
                      <a:gd name="connsiteY17" fmla="*/ 3416320 h 3416320"/>
                      <a:gd name="connsiteX18" fmla="*/ 2229415 w 4644614"/>
                      <a:gd name="connsiteY18" fmla="*/ 3416320 h 3416320"/>
                      <a:gd name="connsiteX19" fmla="*/ 1788176 w 4644614"/>
                      <a:gd name="connsiteY19" fmla="*/ 3416320 h 3416320"/>
                      <a:gd name="connsiteX20" fmla="*/ 1300492 w 4644614"/>
                      <a:gd name="connsiteY20" fmla="*/ 3416320 h 3416320"/>
                      <a:gd name="connsiteX21" fmla="*/ 627023 w 4644614"/>
                      <a:gd name="connsiteY21" fmla="*/ 3416320 h 3416320"/>
                      <a:gd name="connsiteX22" fmla="*/ 0 w 4644614"/>
                      <a:gd name="connsiteY22" fmla="*/ 3416320 h 3416320"/>
                      <a:gd name="connsiteX23" fmla="*/ 0 w 4644614"/>
                      <a:gd name="connsiteY23" fmla="*/ 2915260 h 3416320"/>
                      <a:gd name="connsiteX24" fmla="*/ 0 w 4644614"/>
                      <a:gd name="connsiteY24" fmla="*/ 2380036 h 3416320"/>
                      <a:gd name="connsiteX25" fmla="*/ 0 w 4644614"/>
                      <a:gd name="connsiteY25" fmla="*/ 1913139 h 3416320"/>
                      <a:gd name="connsiteX26" fmla="*/ 0 w 4644614"/>
                      <a:gd name="connsiteY26" fmla="*/ 1446242 h 3416320"/>
                      <a:gd name="connsiteX27" fmla="*/ 0 w 4644614"/>
                      <a:gd name="connsiteY27" fmla="*/ 842692 h 3416320"/>
                      <a:gd name="connsiteX28" fmla="*/ 0 w 4644614"/>
                      <a:gd name="connsiteY2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4614" h="3416320" extrusionOk="0">
                        <a:moveTo>
                          <a:pt x="0" y="0"/>
                        </a:moveTo>
                        <a:cubicBezTo>
                          <a:pt x="224495" y="-11361"/>
                          <a:pt x="346288" y="42885"/>
                          <a:pt x="534131" y="0"/>
                        </a:cubicBezTo>
                        <a:cubicBezTo>
                          <a:pt x="721974" y="-42885"/>
                          <a:pt x="853661" y="36282"/>
                          <a:pt x="975369" y="0"/>
                        </a:cubicBezTo>
                        <a:cubicBezTo>
                          <a:pt x="1097077" y="-36282"/>
                          <a:pt x="1359584" y="30131"/>
                          <a:pt x="1648838" y="0"/>
                        </a:cubicBezTo>
                        <a:cubicBezTo>
                          <a:pt x="1938092" y="-30131"/>
                          <a:pt x="2006057" y="49923"/>
                          <a:pt x="2182969" y="0"/>
                        </a:cubicBezTo>
                        <a:cubicBezTo>
                          <a:pt x="2359881" y="-49923"/>
                          <a:pt x="2457794" y="56220"/>
                          <a:pt x="2717099" y="0"/>
                        </a:cubicBezTo>
                        <a:cubicBezTo>
                          <a:pt x="2976404" y="-56220"/>
                          <a:pt x="3238625" y="66264"/>
                          <a:pt x="3390568" y="0"/>
                        </a:cubicBezTo>
                        <a:cubicBezTo>
                          <a:pt x="3542511" y="-66264"/>
                          <a:pt x="3695569" y="590"/>
                          <a:pt x="3878253" y="0"/>
                        </a:cubicBezTo>
                        <a:cubicBezTo>
                          <a:pt x="4060938" y="-590"/>
                          <a:pt x="4315152" y="33086"/>
                          <a:pt x="4644614" y="0"/>
                        </a:cubicBezTo>
                        <a:cubicBezTo>
                          <a:pt x="4664901" y="191835"/>
                          <a:pt x="4571032" y="425825"/>
                          <a:pt x="4644614" y="637713"/>
                        </a:cubicBezTo>
                        <a:cubicBezTo>
                          <a:pt x="4718196" y="849601"/>
                          <a:pt x="4610159" y="920561"/>
                          <a:pt x="4644614" y="1138773"/>
                        </a:cubicBezTo>
                        <a:cubicBezTo>
                          <a:pt x="4679069" y="1356985"/>
                          <a:pt x="4611439" y="1476681"/>
                          <a:pt x="4644614" y="1708160"/>
                        </a:cubicBezTo>
                        <a:cubicBezTo>
                          <a:pt x="4677789" y="1939639"/>
                          <a:pt x="4626624" y="2046991"/>
                          <a:pt x="4644614" y="2311710"/>
                        </a:cubicBezTo>
                        <a:cubicBezTo>
                          <a:pt x="4662604" y="2576429"/>
                          <a:pt x="4626624" y="2609330"/>
                          <a:pt x="4644614" y="2778607"/>
                        </a:cubicBezTo>
                        <a:cubicBezTo>
                          <a:pt x="4662604" y="2947884"/>
                          <a:pt x="4626393" y="3251944"/>
                          <a:pt x="4644614" y="3416320"/>
                        </a:cubicBezTo>
                        <a:cubicBezTo>
                          <a:pt x="4395782" y="3455519"/>
                          <a:pt x="4212512" y="3354848"/>
                          <a:pt x="4064037" y="3416320"/>
                        </a:cubicBezTo>
                        <a:cubicBezTo>
                          <a:pt x="3915562" y="3477792"/>
                          <a:pt x="3624489" y="3353009"/>
                          <a:pt x="3483461" y="3416320"/>
                        </a:cubicBezTo>
                        <a:cubicBezTo>
                          <a:pt x="3342433" y="3479631"/>
                          <a:pt x="3082564" y="3385966"/>
                          <a:pt x="2809991" y="3416320"/>
                        </a:cubicBezTo>
                        <a:cubicBezTo>
                          <a:pt x="2537418" y="3446674"/>
                          <a:pt x="2404284" y="3415860"/>
                          <a:pt x="2229415" y="3416320"/>
                        </a:cubicBezTo>
                        <a:cubicBezTo>
                          <a:pt x="2054546" y="3416780"/>
                          <a:pt x="1940031" y="3403763"/>
                          <a:pt x="1788176" y="3416320"/>
                        </a:cubicBezTo>
                        <a:cubicBezTo>
                          <a:pt x="1636321" y="3428877"/>
                          <a:pt x="1508485" y="3383650"/>
                          <a:pt x="1300492" y="3416320"/>
                        </a:cubicBezTo>
                        <a:cubicBezTo>
                          <a:pt x="1092499" y="3448990"/>
                          <a:pt x="812909" y="3406008"/>
                          <a:pt x="627023" y="3416320"/>
                        </a:cubicBezTo>
                        <a:cubicBezTo>
                          <a:pt x="441137" y="3426632"/>
                          <a:pt x="245730" y="3350418"/>
                          <a:pt x="0" y="3416320"/>
                        </a:cubicBezTo>
                        <a:cubicBezTo>
                          <a:pt x="-30644" y="3264422"/>
                          <a:pt x="40012" y="3140158"/>
                          <a:pt x="0" y="2915260"/>
                        </a:cubicBezTo>
                        <a:cubicBezTo>
                          <a:pt x="-40012" y="2690362"/>
                          <a:pt x="25227" y="2588269"/>
                          <a:pt x="0" y="2380036"/>
                        </a:cubicBezTo>
                        <a:cubicBezTo>
                          <a:pt x="-25227" y="2171803"/>
                          <a:pt x="55229" y="2136253"/>
                          <a:pt x="0" y="1913139"/>
                        </a:cubicBezTo>
                        <a:cubicBezTo>
                          <a:pt x="-55229" y="1690025"/>
                          <a:pt x="25743" y="1548064"/>
                          <a:pt x="0" y="1446242"/>
                        </a:cubicBezTo>
                        <a:cubicBezTo>
                          <a:pt x="-25743" y="1344420"/>
                          <a:pt x="12688" y="1010724"/>
                          <a:pt x="0" y="842692"/>
                        </a:cubicBezTo>
                        <a:cubicBezTo>
                          <a:pt x="-12688" y="674660"/>
                          <a:pt x="69402" y="184126"/>
                          <a:pt x="0" y="0"/>
                        </a:cubicBezTo>
                        <a:close/>
                      </a:path>
                    </a:pathLst>
                  </a:custGeom>
                  <ask:type>
                    <ask:lineSketchNone/>
                  </ask:type>
                </ask:lineSketchStyleProps>
              </a:ext>
            </a:extLst>
          </a:ln>
        </p:spPr>
        <p:txBody>
          <a:bodyPr wrap="square" rtlCol="0">
            <a:spAutoFit/>
          </a:bodyPr>
          <a:lstStyle/>
          <a:p>
            <a:pPr marL="342900" indent="-342900">
              <a:buFont typeface="Wingdings" pitchFamily="2" charset="2"/>
              <a:buChar char="ü"/>
            </a:pPr>
            <a:r>
              <a:rPr lang="it-IT" sz="2000" b="1" dirty="0">
                <a:solidFill>
                  <a:srgbClr val="213967"/>
                </a:solidFill>
              </a:rPr>
              <a:t>Radiofrequenza (RF)</a:t>
            </a:r>
            <a:endParaRPr lang="it-IT" sz="2000" dirty="0">
              <a:solidFill>
                <a:srgbClr val="213967"/>
              </a:solidFill>
            </a:endParaRPr>
          </a:p>
          <a:p>
            <a:r>
              <a:rPr lang="it-IT" sz="2000" dirty="0">
                <a:solidFill>
                  <a:srgbClr val="213967"/>
                </a:solidFill>
              </a:rPr>
              <a:t>applicano una corrente elettrica bipolare di </a:t>
            </a:r>
            <a:r>
              <a:rPr lang="it-IT" sz="2000" b="1" dirty="0">
                <a:solidFill>
                  <a:srgbClr val="213967"/>
                </a:solidFill>
              </a:rPr>
              <a:t>alta intensità (4 A)</a:t>
            </a:r>
            <a:r>
              <a:rPr lang="it-IT" sz="2000" dirty="0">
                <a:solidFill>
                  <a:srgbClr val="213967"/>
                </a:solidFill>
              </a:rPr>
              <a:t> a </a:t>
            </a:r>
            <a:r>
              <a:rPr lang="it-IT" sz="2000" b="1" dirty="0">
                <a:solidFill>
                  <a:srgbClr val="213967"/>
                </a:solidFill>
              </a:rPr>
              <a:t>bassa tensione (&lt; 200 V)</a:t>
            </a:r>
            <a:r>
              <a:rPr lang="it-IT" sz="2000" dirty="0">
                <a:solidFill>
                  <a:srgbClr val="213967"/>
                </a:solidFill>
              </a:rPr>
              <a:t>. In questo modo l’energia denatura collagene ed elastina nella parete del vaso sanguigno, permettendo la sigillatura di vasi con diametro fino a </a:t>
            </a:r>
            <a:r>
              <a:rPr lang="it-IT" sz="2000" b="1" dirty="0">
                <a:solidFill>
                  <a:srgbClr val="213967"/>
                </a:solidFill>
              </a:rPr>
              <a:t>7 mm</a:t>
            </a:r>
            <a:endParaRPr lang="it-IT" sz="2000" dirty="0">
              <a:solidFill>
                <a:srgbClr val="213967"/>
              </a:solidFill>
            </a:endParaRPr>
          </a:p>
        </p:txBody>
      </p:sp>
      <p:sp>
        <p:nvSpPr>
          <p:cNvPr id="14" name="CasellaDiTesto 13">
            <a:extLst>
              <a:ext uri="{FF2B5EF4-FFF2-40B4-BE49-F238E27FC236}">
                <a16:creationId xmlns:a16="http://schemas.microsoft.com/office/drawing/2014/main" id="{F8AE736E-E8D7-FFE9-8ECA-13F49A852AB2}"/>
              </a:ext>
            </a:extLst>
          </p:cNvPr>
          <p:cNvSpPr txBox="1"/>
          <p:nvPr/>
        </p:nvSpPr>
        <p:spPr>
          <a:xfrm>
            <a:off x="735104" y="4941909"/>
            <a:ext cx="7812357" cy="1631216"/>
          </a:xfrm>
          <a:prstGeom prst="rect">
            <a:avLst/>
          </a:prstGeom>
          <a:noFill/>
          <a:ln w="63500" cap="rnd">
            <a:solidFill>
              <a:srgbClr val="78A6AC"/>
            </a:solidFill>
            <a:prstDash val="sysDash"/>
            <a:extLst>
              <a:ext uri="{C807C97D-BFC1-408E-A445-0C87EB9F89A2}">
                <ask:lineSketchStyleProps xmlns:ask="http://schemas.microsoft.com/office/drawing/2018/sketchyshapes" sd="1219033472">
                  <a:custGeom>
                    <a:avLst/>
                    <a:gdLst>
                      <a:gd name="connsiteX0" fmla="*/ 0 w 4644614"/>
                      <a:gd name="connsiteY0" fmla="*/ 0 h 3416320"/>
                      <a:gd name="connsiteX1" fmla="*/ 534131 w 4644614"/>
                      <a:gd name="connsiteY1" fmla="*/ 0 h 3416320"/>
                      <a:gd name="connsiteX2" fmla="*/ 975369 w 4644614"/>
                      <a:gd name="connsiteY2" fmla="*/ 0 h 3416320"/>
                      <a:gd name="connsiteX3" fmla="*/ 1648838 w 4644614"/>
                      <a:gd name="connsiteY3" fmla="*/ 0 h 3416320"/>
                      <a:gd name="connsiteX4" fmla="*/ 2182969 w 4644614"/>
                      <a:gd name="connsiteY4" fmla="*/ 0 h 3416320"/>
                      <a:gd name="connsiteX5" fmla="*/ 2717099 w 4644614"/>
                      <a:gd name="connsiteY5" fmla="*/ 0 h 3416320"/>
                      <a:gd name="connsiteX6" fmla="*/ 3390568 w 4644614"/>
                      <a:gd name="connsiteY6" fmla="*/ 0 h 3416320"/>
                      <a:gd name="connsiteX7" fmla="*/ 3878253 w 4644614"/>
                      <a:gd name="connsiteY7" fmla="*/ 0 h 3416320"/>
                      <a:gd name="connsiteX8" fmla="*/ 4644614 w 4644614"/>
                      <a:gd name="connsiteY8" fmla="*/ 0 h 3416320"/>
                      <a:gd name="connsiteX9" fmla="*/ 4644614 w 4644614"/>
                      <a:gd name="connsiteY9" fmla="*/ 637713 h 3416320"/>
                      <a:gd name="connsiteX10" fmla="*/ 4644614 w 4644614"/>
                      <a:gd name="connsiteY10" fmla="*/ 1138773 h 3416320"/>
                      <a:gd name="connsiteX11" fmla="*/ 4644614 w 4644614"/>
                      <a:gd name="connsiteY11" fmla="*/ 1708160 h 3416320"/>
                      <a:gd name="connsiteX12" fmla="*/ 4644614 w 4644614"/>
                      <a:gd name="connsiteY12" fmla="*/ 2311710 h 3416320"/>
                      <a:gd name="connsiteX13" fmla="*/ 4644614 w 4644614"/>
                      <a:gd name="connsiteY13" fmla="*/ 2778607 h 3416320"/>
                      <a:gd name="connsiteX14" fmla="*/ 4644614 w 4644614"/>
                      <a:gd name="connsiteY14" fmla="*/ 3416320 h 3416320"/>
                      <a:gd name="connsiteX15" fmla="*/ 4064037 w 4644614"/>
                      <a:gd name="connsiteY15" fmla="*/ 3416320 h 3416320"/>
                      <a:gd name="connsiteX16" fmla="*/ 3483461 w 4644614"/>
                      <a:gd name="connsiteY16" fmla="*/ 3416320 h 3416320"/>
                      <a:gd name="connsiteX17" fmla="*/ 2809991 w 4644614"/>
                      <a:gd name="connsiteY17" fmla="*/ 3416320 h 3416320"/>
                      <a:gd name="connsiteX18" fmla="*/ 2229415 w 4644614"/>
                      <a:gd name="connsiteY18" fmla="*/ 3416320 h 3416320"/>
                      <a:gd name="connsiteX19" fmla="*/ 1788176 w 4644614"/>
                      <a:gd name="connsiteY19" fmla="*/ 3416320 h 3416320"/>
                      <a:gd name="connsiteX20" fmla="*/ 1300492 w 4644614"/>
                      <a:gd name="connsiteY20" fmla="*/ 3416320 h 3416320"/>
                      <a:gd name="connsiteX21" fmla="*/ 627023 w 4644614"/>
                      <a:gd name="connsiteY21" fmla="*/ 3416320 h 3416320"/>
                      <a:gd name="connsiteX22" fmla="*/ 0 w 4644614"/>
                      <a:gd name="connsiteY22" fmla="*/ 3416320 h 3416320"/>
                      <a:gd name="connsiteX23" fmla="*/ 0 w 4644614"/>
                      <a:gd name="connsiteY23" fmla="*/ 2915260 h 3416320"/>
                      <a:gd name="connsiteX24" fmla="*/ 0 w 4644614"/>
                      <a:gd name="connsiteY24" fmla="*/ 2380036 h 3416320"/>
                      <a:gd name="connsiteX25" fmla="*/ 0 w 4644614"/>
                      <a:gd name="connsiteY25" fmla="*/ 1913139 h 3416320"/>
                      <a:gd name="connsiteX26" fmla="*/ 0 w 4644614"/>
                      <a:gd name="connsiteY26" fmla="*/ 1446242 h 3416320"/>
                      <a:gd name="connsiteX27" fmla="*/ 0 w 4644614"/>
                      <a:gd name="connsiteY27" fmla="*/ 842692 h 3416320"/>
                      <a:gd name="connsiteX28" fmla="*/ 0 w 4644614"/>
                      <a:gd name="connsiteY2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4614" h="3416320" extrusionOk="0">
                        <a:moveTo>
                          <a:pt x="0" y="0"/>
                        </a:moveTo>
                        <a:cubicBezTo>
                          <a:pt x="224495" y="-11361"/>
                          <a:pt x="346288" y="42885"/>
                          <a:pt x="534131" y="0"/>
                        </a:cubicBezTo>
                        <a:cubicBezTo>
                          <a:pt x="721974" y="-42885"/>
                          <a:pt x="853661" y="36282"/>
                          <a:pt x="975369" y="0"/>
                        </a:cubicBezTo>
                        <a:cubicBezTo>
                          <a:pt x="1097077" y="-36282"/>
                          <a:pt x="1359584" y="30131"/>
                          <a:pt x="1648838" y="0"/>
                        </a:cubicBezTo>
                        <a:cubicBezTo>
                          <a:pt x="1938092" y="-30131"/>
                          <a:pt x="2006057" y="49923"/>
                          <a:pt x="2182969" y="0"/>
                        </a:cubicBezTo>
                        <a:cubicBezTo>
                          <a:pt x="2359881" y="-49923"/>
                          <a:pt x="2457794" y="56220"/>
                          <a:pt x="2717099" y="0"/>
                        </a:cubicBezTo>
                        <a:cubicBezTo>
                          <a:pt x="2976404" y="-56220"/>
                          <a:pt x="3238625" y="66264"/>
                          <a:pt x="3390568" y="0"/>
                        </a:cubicBezTo>
                        <a:cubicBezTo>
                          <a:pt x="3542511" y="-66264"/>
                          <a:pt x="3695569" y="590"/>
                          <a:pt x="3878253" y="0"/>
                        </a:cubicBezTo>
                        <a:cubicBezTo>
                          <a:pt x="4060938" y="-590"/>
                          <a:pt x="4315152" y="33086"/>
                          <a:pt x="4644614" y="0"/>
                        </a:cubicBezTo>
                        <a:cubicBezTo>
                          <a:pt x="4664901" y="191835"/>
                          <a:pt x="4571032" y="425825"/>
                          <a:pt x="4644614" y="637713"/>
                        </a:cubicBezTo>
                        <a:cubicBezTo>
                          <a:pt x="4718196" y="849601"/>
                          <a:pt x="4610159" y="920561"/>
                          <a:pt x="4644614" y="1138773"/>
                        </a:cubicBezTo>
                        <a:cubicBezTo>
                          <a:pt x="4679069" y="1356985"/>
                          <a:pt x="4611439" y="1476681"/>
                          <a:pt x="4644614" y="1708160"/>
                        </a:cubicBezTo>
                        <a:cubicBezTo>
                          <a:pt x="4677789" y="1939639"/>
                          <a:pt x="4626624" y="2046991"/>
                          <a:pt x="4644614" y="2311710"/>
                        </a:cubicBezTo>
                        <a:cubicBezTo>
                          <a:pt x="4662604" y="2576429"/>
                          <a:pt x="4626624" y="2609330"/>
                          <a:pt x="4644614" y="2778607"/>
                        </a:cubicBezTo>
                        <a:cubicBezTo>
                          <a:pt x="4662604" y="2947884"/>
                          <a:pt x="4626393" y="3251944"/>
                          <a:pt x="4644614" y="3416320"/>
                        </a:cubicBezTo>
                        <a:cubicBezTo>
                          <a:pt x="4395782" y="3455519"/>
                          <a:pt x="4212512" y="3354848"/>
                          <a:pt x="4064037" y="3416320"/>
                        </a:cubicBezTo>
                        <a:cubicBezTo>
                          <a:pt x="3915562" y="3477792"/>
                          <a:pt x="3624489" y="3353009"/>
                          <a:pt x="3483461" y="3416320"/>
                        </a:cubicBezTo>
                        <a:cubicBezTo>
                          <a:pt x="3342433" y="3479631"/>
                          <a:pt x="3082564" y="3385966"/>
                          <a:pt x="2809991" y="3416320"/>
                        </a:cubicBezTo>
                        <a:cubicBezTo>
                          <a:pt x="2537418" y="3446674"/>
                          <a:pt x="2404284" y="3415860"/>
                          <a:pt x="2229415" y="3416320"/>
                        </a:cubicBezTo>
                        <a:cubicBezTo>
                          <a:pt x="2054546" y="3416780"/>
                          <a:pt x="1940031" y="3403763"/>
                          <a:pt x="1788176" y="3416320"/>
                        </a:cubicBezTo>
                        <a:cubicBezTo>
                          <a:pt x="1636321" y="3428877"/>
                          <a:pt x="1508485" y="3383650"/>
                          <a:pt x="1300492" y="3416320"/>
                        </a:cubicBezTo>
                        <a:cubicBezTo>
                          <a:pt x="1092499" y="3448990"/>
                          <a:pt x="812909" y="3406008"/>
                          <a:pt x="627023" y="3416320"/>
                        </a:cubicBezTo>
                        <a:cubicBezTo>
                          <a:pt x="441137" y="3426632"/>
                          <a:pt x="245730" y="3350418"/>
                          <a:pt x="0" y="3416320"/>
                        </a:cubicBezTo>
                        <a:cubicBezTo>
                          <a:pt x="-30644" y="3264422"/>
                          <a:pt x="40012" y="3140158"/>
                          <a:pt x="0" y="2915260"/>
                        </a:cubicBezTo>
                        <a:cubicBezTo>
                          <a:pt x="-40012" y="2690362"/>
                          <a:pt x="25227" y="2588269"/>
                          <a:pt x="0" y="2380036"/>
                        </a:cubicBezTo>
                        <a:cubicBezTo>
                          <a:pt x="-25227" y="2171803"/>
                          <a:pt x="55229" y="2136253"/>
                          <a:pt x="0" y="1913139"/>
                        </a:cubicBezTo>
                        <a:cubicBezTo>
                          <a:pt x="-55229" y="1690025"/>
                          <a:pt x="25743" y="1548064"/>
                          <a:pt x="0" y="1446242"/>
                        </a:cubicBezTo>
                        <a:cubicBezTo>
                          <a:pt x="-25743" y="1344420"/>
                          <a:pt x="12688" y="1010724"/>
                          <a:pt x="0" y="842692"/>
                        </a:cubicBezTo>
                        <a:cubicBezTo>
                          <a:pt x="-12688" y="674660"/>
                          <a:pt x="69402" y="184126"/>
                          <a:pt x="0" y="0"/>
                        </a:cubicBezTo>
                        <a:close/>
                      </a:path>
                    </a:pathLst>
                  </a:custGeom>
                  <ask:type>
                    <ask:lineSketchNone/>
                  </ask:type>
                </ask:lineSketchStyleProps>
              </a:ext>
            </a:extLst>
          </a:ln>
        </p:spPr>
        <p:txBody>
          <a:bodyPr wrap="square" rtlCol="0">
            <a:spAutoFit/>
          </a:bodyPr>
          <a:lstStyle/>
          <a:p>
            <a:pPr marL="342900" indent="-342900">
              <a:buFont typeface="Wingdings" pitchFamily="2" charset="2"/>
              <a:buChar char="ü"/>
            </a:pPr>
            <a:r>
              <a:rPr lang="it-IT" sz="2000" b="1" dirty="0">
                <a:solidFill>
                  <a:srgbClr val="213967"/>
                </a:solidFill>
              </a:rPr>
              <a:t>Energia ibrida US/RF (H-US/RF).</a:t>
            </a:r>
          </a:p>
          <a:p>
            <a:r>
              <a:rPr lang="it-IT" sz="2000" dirty="0">
                <a:solidFill>
                  <a:srgbClr val="213967"/>
                </a:solidFill>
              </a:rPr>
              <a:t>dispositivo che integra sia l’energia a ultrasuoni sia quella bipolare avanzata in un unico strumento (</a:t>
            </a:r>
            <a:r>
              <a:rPr lang="it-IT" sz="2000" b="1" dirty="0">
                <a:solidFill>
                  <a:srgbClr val="213967"/>
                </a:solidFill>
              </a:rPr>
              <a:t>H-US/RF</a:t>
            </a:r>
            <a:r>
              <a:rPr lang="it-IT" sz="2000" dirty="0">
                <a:solidFill>
                  <a:srgbClr val="213967"/>
                </a:solidFill>
              </a:rPr>
              <a:t>): consente di </a:t>
            </a:r>
            <a:r>
              <a:rPr lang="it-IT" sz="2000" b="1" dirty="0">
                <a:solidFill>
                  <a:srgbClr val="213967"/>
                </a:solidFill>
              </a:rPr>
              <a:t>tagliare i tessuti</a:t>
            </a:r>
            <a:r>
              <a:rPr lang="it-IT" sz="2000" dirty="0">
                <a:solidFill>
                  <a:srgbClr val="213967"/>
                </a:solidFill>
              </a:rPr>
              <a:t> con l’energia ultrasonica da un lato e di </a:t>
            </a:r>
            <a:r>
              <a:rPr lang="it-IT" sz="2000" b="1" dirty="0">
                <a:solidFill>
                  <a:srgbClr val="213967"/>
                </a:solidFill>
              </a:rPr>
              <a:t>sigillare i vasi</a:t>
            </a:r>
            <a:r>
              <a:rPr lang="it-IT" sz="2000" dirty="0">
                <a:solidFill>
                  <a:srgbClr val="213967"/>
                </a:solidFill>
              </a:rPr>
              <a:t> con l’energia bipolare dall’altro</a:t>
            </a:r>
          </a:p>
        </p:txBody>
      </p:sp>
    </p:spTree>
    <p:extLst>
      <p:ext uri="{BB962C8B-B14F-4D97-AF65-F5344CB8AC3E}">
        <p14:creationId xmlns:p14="http://schemas.microsoft.com/office/powerpoint/2010/main" val="3465141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1A077-6815-1FA3-6B0A-7468F3B1FAFE}"/>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69D5E03C-548C-7F71-C8E8-01251A154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369" y="39782"/>
            <a:ext cx="7772400" cy="3834805"/>
          </a:xfrm>
          <a:prstGeom prst="rect">
            <a:avLst/>
          </a:prstGeom>
        </p:spPr>
      </p:pic>
      <p:sp>
        <p:nvSpPr>
          <p:cNvPr id="4" name="CasellaDiTesto 3">
            <a:extLst>
              <a:ext uri="{FF2B5EF4-FFF2-40B4-BE49-F238E27FC236}">
                <a16:creationId xmlns:a16="http://schemas.microsoft.com/office/drawing/2014/main" id="{DB19F34B-DF45-80C8-ECCB-F613C9D787D5}"/>
              </a:ext>
            </a:extLst>
          </p:cNvPr>
          <p:cNvSpPr txBox="1"/>
          <p:nvPr/>
        </p:nvSpPr>
        <p:spPr>
          <a:xfrm>
            <a:off x="262879" y="4336251"/>
            <a:ext cx="5304544" cy="1631216"/>
          </a:xfrm>
          <a:prstGeom prst="rect">
            <a:avLst/>
          </a:prstGeom>
          <a:noFill/>
        </p:spPr>
        <p:txBody>
          <a:bodyPr wrap="square">
            <a:spAutoFit/>
          </a:bodyPr>
          <a:lstStyle/>
          <a:p>
            <a:r>
              <a:rPr lang="it-IT" sz="2000" dirty="0">
                <a:solidFill>
                  <a:srgbClr val="213967"/>
                </a:solidFill>
                <a:latin typeface="Helvetica" pitchFamily="2" charset="0"/>
              </a:rPr>
              <a:t>Il questionario comprendeva 44 domande suddivise in tre sezioni (informazioni generali, chirurgia elettiva, chirurgia d'urgenza)</a:t>
            </a:r>
          </a:p>
          <a:p>
            <a:pPr>
              <a:buNone/>
            </a:pPr>
            <a:endParaRPr lang="it-IT" sz="2000" dirty="0">
              <a:solidFill>
                <a:srgbClr val="213967"/>
              </a:solidFill>
              <a:effectLst/>
              <a:latin typeface="Helvetica" pitchFamily="2" charset="0"/>
            </a:endParaRPr>
          </a:p>
        </p:txBody>
      </p:sp>
      <p:sp>
        <p:nvSpPr>
          <p:cNvPr id="6" name="CasellaDiTesto 5">
            <a:extLst>
              <a:ext uri="{FF2B5EF4-FFF2-40B4-BE49-F238E27FC236}">
                <a16:creationId xmlns:a16="http://schemas.microsoft.com/office/drawing/2014/main" id="{291C0ECF-BB2A-81DD-BCC2-105A544BEBD8}"/>
              </a:ext>
            </a:extLst>
          </p:cNvPr>
          <p:cNvSpPr txBox="1"/>
          <p:nvPr/>
        </p:nvSpPr>
        <p:spPr>
          <a:xfrm>
            <a:off x="5470967" y="4028474"/>
            <a:ext cx="6096000" cy="2246769"/>
          </a:xfrm>
          <a:prstGeom prst="rect">
            <a:avLst/>
          </a:prstGeom>
          <a:noFill/>
        </p:spPr>
        <p:txBody>
          <a:bodyPr wrap="square">
            <a:spAutoFit/>
          </a:bodyPr>
          <a:lstStyle/>
          <a:p>
            <a:pPr marL="285750" indent="-285750">
              <a:buFont typeface="Arial" panose="020B0604020202020204" pitchFamily="34" charset="0"/>
              <a:buChar char="•"/>
            </a:pPr>
            <a:r>
              <a:rPr lang="it-IT" sz="2000" dirty="0">
                <a:solidFill>
                  <a:srgbClr val="213967"/>
                </a:solidFill>
                <a:latin typeface="Helvetica" pitchFamily="2" charset="0"/>
              </a:rPr>
              <a:t>In totale, i chirurghi di 113 diverse unità chirurgiche hanno completato il questionario. 
In Italia ci sono 445 unità di chirurgia generale. 
Supponendo che la notizia del sondaggio abbia raggiunto tutte le unità chirurgiche, è  riportato un 25% di risposte al sondaggio. 
Almeno una risposta da ogni regione italiana</a:t>
            </a:r>
            <a:endParaRPr lang="it-IT" sz="2000" dirty="0">
              <a:solidFill>
                <a:srgbClr val="213967"/>
              </a:solidFill>
              <a:effectLst/>
              <a:latin typeface="Helvetica" pitchFamily="2" charset="0"/>
            </a:endParaRPr>
          </a:p>
        </p:txBody>
      </p:sp>
    </p:spTree>
    <p:extLst>
      <p:ext uri="{BB962C8B-B14F-4D97-AF65-F5344CB8AC3E}">
        <p14:creationId xmlns:p14="http://schemas.microsoft.com/office/powerpoint/2010/main" val="1728494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79686-CCE0-E7A1-DDAE-111E926F5BD1}"/>
            </a:ext>
          </a:extLst>
        </p:cNvPr>
        <p:cNvGrpSpPr/>
        <p:nvPr/>
      </p:nvGrpSpPr>
      <p:grpSpPr>
        <a:xfrm>
          <a:off x="0" y="0"/>
          <a:ext cx="0" cy="0"/>
          <a:chOff x="0" y="0"/>
          <a:chExt cx="0" cy="0"/>
        </a:xfrm>
      </p:grpSpPr>
      <p:sp>
        <p:nvSpPr>
          <p:cNvPr id="3" name="Sottotitolo 3">
            <a:extLst>
              <a:ext uri="{FF2B5EF4-FFF2-40B4-BE49-F238E27FC236}">
                <a16:creationId xmlns:a16="http://schemas.microsoft.com/office/drawing/2014/main" id="{201B1E31-A7E7-6C21-0605-EF734FF2C9FA}"/>
              </a:ext>
            </a:extLst>
          </p:cNvPr>
          <p:cNvSpPr txBox="1">
            <a:spLocks/>
          </p:cNvSpPr>
          <p:nvPr/>
        </p:nvSpPr>
        <p:spPr>
          <a:xfrm>
            <a:off x="0" y="37841"/>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HED in </a:t>
            </a:r>
            <a:r>
              <a:rPr lang="it-IT" sz="2800" b="1" dirty="0" err="1">
                <a:solidFill>
                  <a:srgbClr val="78A6AC"/>
                </a:solidFill>
              </a:rPr>
              <a:t>elective</a:t>
            </a:r>
            <a:r>
              <a:rPr lang="it-IT" sz="2800" b="1" dirty="0">
                <a:solidFill>
                  <a:srgbClr val="78A6AC"/>
                </a:solidFill>
              </a:rPr>
              <a:t> GI surgery</a:t>
            </a:r>
          </a:p>
          <a:p>
            <a:pPr marL="0" indent="0" algn="ctr">
              <a:buNone/>
            </a:pPr>
            <a:endParaRPr lang="it-IT" sz="2800" b="1" dirty="0">
              <a:solidFill>
                <a:srgbClr val="78A6AC"/>
              </a:solidFill>
            </a:endParaRPr>
          </a:p>
        </p:txBody>
      </p:sp>
      <p:grpSp>
        <p:nvGrpSpPr>
          <p:cNvPr id="10" name="Gruppo 9">
            <a:extLst>
              <a:ext uri="{FF2B5EF4-FFF2-40B4-BE49-F238E27FC236}">
                <a16:creationId xmlns:a16="http://schemas.microsoft.com/office/drawing/2014/main" id="{D62E0C69-3AF6-F209-523A-AD5B8C1A268F}"/>
              </a:ext>
            </a:extLst>
          </p:cNvPr>
          <p:cNvGrpSpPr/>
          <p:nvPr/>
        </p:nvGrpSpPr>
        <p:grpSpPr>
          <a:xfrm>
            <a:off x="2641600" y="671185"/>
            <a:ext cx="6908800" cy="3581400"/>
            <a:chOff x="2641600" y="671185"/>
            <a:chExt cx="6908800" cy="3581400"/>
          </a:xfrm>
        </p:grpSpPr>
        <p:pic>
          <p:nvPicPr>
            <p:cNvPr id="7" name="Immagine 6" descr="Immagine che contiene schermata, testo, giallo, linea&#10;&#10;Il contenuto generato dall'IA potrebbe non essere corretto.">
              <a:extLst>
                <a:ext uri="{FF2B5EF4-FFF2-40B4-BE49-F238E27FC236}">
                  <a16:creationId xmlns:a16="http://schemas.microsoft.com/office/drawing/2014/main" id="{D85DB9DA-B312-F44A-2B4F-CF651CD5F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0" y="671185"/>
              <a:ext cx="6908800" cy="3581400"/>
            </a:xfrm>
            <a:prstGeom prst="rect">
              <a:avLst/>
            </a:prstGeom>
          </p:spPr>
        </p:pic>
        <p:pic>
          <p:nvPicPr>
            <p:cNvPr id="9" name="Immagine 8">
              <a:extLst>
                <a:ext uri="{FF2B5EF4-FFF2-40B4-BE49-F238E27FC236}">
                  <a16:creationId xmlns:a16="http://schemas.microsoft.com/office/drawing/2014/main" id="{D60FECF4-0C73-AE98-9014-9B769CEA4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450" y="2245985"/>
              <a:ext cx="3721100" cy="431800"/>
            </a:xfrm>
            <a:prstGeom prst="rect">
              <a:avLst/>
            </a:prstGeom>
          </p:spPr>
        </p:pic>
      </p:grpSp>
      <p:sp>
        <p:nvSpPr>
          <p:cNvPr id="12" name="CasellaDiTesto 11">
            <a:extLst>
              <a:ext uri="{FF2B5EF4-FFF2-40B4-BE49-F238E27FC236}">
                <a16:creationId xmlns:a16="http://schemas.microsoft.com/office/drawing/2014/main" id="{A3ECFD09-2F75-E8D5-0AA0-72E1E3A918E4}"/>
              </a:ext>
            </a:extLst>
          </p:cNvPr>
          <p:cNvSpPr txBox="1"/>
          <p:nvPr/>
        </p:nvSpPr>
        <p:spPr>
          <a:xfrm>
            <a:off x="562708" y="1119863"/>
            <a:ext cx="2078892" cy="369332"/>
          </a:xfrm>
          <a:prstGeom prst="rect">
            <a:avLst/>
          </a:prstGeom>
          <a:noFill/>
        </p:spPr>
        <p:txBody>
          <a:bodyPr wrap="square">
            <a:spAutoFit/>
          </a:bodyPr>
          <a:lstStyle/>
          <a:p>
            <a:pPr algn="r"/>
            <a:r>
              <a:rPr lang="it-IT" dirty="0">
                <a:solidFill>
                  <a:srgbClr val="213967"/>
                </a:solidFill>
              </a:rPr>
              <a:t>MI </a:t>
            </a:r>
            <a:r>
              <a:rPr lang="it-IT" dirty="0" err="1">
                <a:solidFill>
                  <a:srgbClr val="213967"/>
                </a:solidFill>
              </a:rPr>
              <a:t>lower</a:t>
            </a:r>
            <a:r>
              <a:rPr lang="it-IT" dirty="0">
                <a:solidFill>
                  <a:srgbClr val="213967"/>
                </a:solidFill>
              </a:rPr>
              <a:t> GI</a:t>
            </a:r>
            <a:endParaRPr lang="it-IT" dirty="0"/>
          </a:p>
        </p:txBody>
      </p:sp>
      <p:sp>
        <p:nvSpPr>
          <p:cNvPr id="13" name="CasellaDiTesto 12">
            <a:extLst>
              <a:ext uri="{FF2B5EF4-FFF2-40B4-BE49-F238E27FC236}">
                <a16:creationId xmlns:a16="http://schemas.microsoft.com/office/drawing/2014/main" id="{9B6A5547-AEC3-FA3E-DBD3-33FCAA0476E1}"/>
              </a:ext>
            </a:extLst>
          </p:cNvPr>
          <p:cNvSpPr txBox="1"/>
          <p:nvPr/>
        </p:nvSpPr>
        <p:spPr>
          <a:xfrm>
            <a:off x="562708" y="1683548"/>
            <a:ext cx="2078892" cy="369332"/>
          </a:xfrm>
          <a:prstGeom prst="rect">
            <a:avLst/>
          </a:prstGeom>
          <a:noFill/>
        </p:spPr>
        <p:txBody>
          <a:bodyPr wrap="square">
            <a:spAutoFit/>
          </a:bodyPr>
          <a:lstStyle/>
          <a:p>
            <a:pPr algn="r"/>
            <a:r>
              <a:rPr lang="it-IT" dirty="0">
                <a:solidFill>
                  <a:srgbClr val="213967"/>
                </a:solidFill>
              </a:rPr>
              <a:t>Open </a:t>
            </a:r>
            <a:r>
              <a:rPr lang="it-IT" dirty="0" err="1">
                <a:solidFill>
                  <a:srgbClr val="213967"/>
                </a:solidFill>
              </a:rPr>
              <a:t>lower</a:t>
            </a:r>
            <a:r>
              <a:rPr lang="it-IT" dirty="0">
                <a:solidFill>
                  <a:srgbClr val="213967"/>
                </a:solidFill>
              </a:rPr>
              <a:t> GI</a:t>
            </a:r>
            <a:endParaRPr lang="it-IT" dirty="0"/>
          </a:p>
        </p:txBody>
      </p:sp>
      <p:sp>
        <p:nvSpPr>
          <p:cNvPr id="14" name="CasellaDiTesto 13">
            <a:extLst>
              <a:ext uri="{FF2B5EF4-FFF2-40B4-BE49-F238E27FC236}">
                <a16:creationId xmlns:a16="http://schemas.microsoft.com/office/drawing/2014/main" id="{F3C8330F-12BE-DFAE-DF5E-1EBA73C7F799}"/>
              </a:ext>
            </a:extLst>
          </p:cNvPr>
          <p:cNvSpPr txBox="1"/>
          <p:nvPr/>
        </p:nvSpPr>
        <p:spPr>
          <a:xfrm>
            <a:off x="562708" y="2956343"/>
            <a:ext cx="2078892" cy="369332"/>
          </a:xfrm>
          <a:prstGeom prst="rect">
            <a:avLst/>
          </a:prstGeom>
          <a:noFill/>
        </p:spPr>
        <p:txBody>
          <a:bodyPr wrap="square">
            <a:spAutoFit/>
          </a:bodyPr>
          <a:lstStyle/>
          <a:p>
            <a:pPr algn="r"/>
            <a:r>
              <a:rPr lang="it-IT" dirty="0">
                <a:solidFill>
                  <a:srgbClr val="213967"/>
                </a:solidFill>
              </a:rPr>
              <a:t>MI upper GI</a:t>
            </a:r>
            <a:endParaRPr lang="it-IT" dirty="0"/>
          </a:p>
        </p:txBody>
      </p:sp>
      <p:sp>
        <p:nvSpPr>
          <p:cNvPr id="15" name="CasellaDiTesto 14">
            <a:extLst>
              <a:ext uri="{FF2B5EF4-FFF2-40B4-BE49-F238E27FC236}">
                <a16:creationId xmlns:a16="http://schemas.microsoft.com/office/drawing/2014/main" id="{442FC4A5-6A45-C4AC-A62C-F77999CE0FDD}"/>
              </a:ext>
            </a:extLst>
          </p:cNvPr>
          <p:cNvSpPr txBox="1"/>
          <p:nvPr/>
        </p:nvSpPr>
        <p:spPr>
          <a:xfrm>
            <a:off x="562708" y="3562920"/>
            <a:ext cx="2078892" cy="369332"/>
          </a:xfrm>
          <a:prstGeom prst="rect">
            <a:avLst/>
          </a:prstGeom>
          <a:noFill/>
        </p:spPr>
        <p:txBody>
          <a:bodyPr wrap="square">
            <a:spAutoFit/>
          </a:bodyPr>
          <a:lstStyle/>
          <a:p>
            <a:pPr algn="r"/>
            <a:r>
              <a:rPr lang="it-IT" dirty="0">
                <a:solidFill>
                  <a:srgbClr val="213967"/>
                </a:solidFill>
              </a:rPr>
              <a:t>Open upper GI</a:t>
            </a:r>
            <a:endParaRPr lang="it-IT" dirty="0"/>
          </a:p>
        </p:txBody>
      </p:sp>
      <p:pic>
        <p:nvPicPr>
          <p:cNvPr id="17" name="Immagine 16" descr="Immagine che contiene testo, schermata&#10;&#10;Il contenuto generato dall'IA potrebbe non essere corretto.">
            <a:extLst>
              <a:ext uri="{FF2B5EF4-FFF2-40B4-BE49-F238E27FC236}">
                <a16:creationId xmlns:a16="http://schemas.microsoft.com/office/drawing/2014/main" id="{768C2E90-BA90-6A46-1243-7299FEA7D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100" y="4474797"/>
            <a:ext cx="5257800" cy="1917700"/>
          </a:xfrm>
          <a:prstGeom prst="rect">
            <a:avLst/>
          </a:prstGeom>
        </p:spPr>
      </p:pic>
      <p:sp>
        <p:nvSpPr>
          <p:cNvPr id="18" name="CasellaDiTesto 17">
            <a:extLst>
              <a:ext uri="{FF2B5EF4-FFF2-40B4-BE49-F238E27FC236}">
                <a16:creationId xmlns:a16="http://schemas.microsoft.com/office/drawing/2014/main" id="{C9CC3A96-C236-0C72-0599-6A8F43653A1B}"/>
              </a:ext>
            </a:extLst>
          </p:cNvPr>
          <p:cNvSpPr txBox="1"/>
          <p:nvPr/>
        </p:nvSpPr>
        <p:spPr>
          <a:xfrm>
            <a:off x="1312984" y="4644028"/>
            <a:ext cx="2078892" cy="369332"/>
          </a:xfrm>
          <a:prstGeom prst="rect">
            <a:avLst/>
          </a:prstGeom>
          <a:noFill/>
        </p:spPr>
        <p:txBody>
          <a:bodyPr wrap="square">
            <a:spAutoFit/>
          </a:bodyPr>
          <a:lstStyle/>
          <a:p>
            <a:pPr algn="r"/>
            <a:r>
              <a:rPr lang="it-IT" dirty="0" err="1">
                <a:solidFill>
                  <a:srgbClr val="213967"/>
                </a:solidFill>
              </a:rPr>
              <a:t>lower</a:t>
            </a:r>
            <a:r>
              <a:rPr lang="it-IT" dirty="0">
                <a:solidFill>
                  <a:srgbClr val="213967"/>
                </a:solidFill>
              </a:rPr>
              <a:t> GI</a:t>
            </a:r>
            <a:endParaRPr lang="it-IT" dirty="0"/>
          </a:p>
        </p:txBody>
      </p:sp>
      <p:sp>
        <p:nvSpPr>
          <p:cNvPr id="19" name="CasellaDiTesto 18">
            <a:extLst>
              <a:ext uri="{FF2B5EF4-FFF2-40B4-BE49-F238E27FC236}">
                <a16:creationId xmlns:a16="http://schemas.microsoft.com/office/drawing/2014/main" id="{0DA028FC-0865-E0EF-1BE3-DFA1A87C98EC}"/>
              </a:ext>
            </a:extLst>
          </p:cNvPr>
          <p:cNvSpPr txBox="1"/>
          <p:nvPr/>
        </p:nvSpPr>
        <p:spPr>
          <a:xfrm>
            <a:off x="1388208" y="5553471"/>
            <a:ext cx="2078892" cy="369332"/>
          </a:xfrm>
          <a:prstGeom prst="rect">
            <a:avLst/>
          </a:prstGeom>
          <a:noFill/>
        </p:spPr>
        <p:txBody>
          <a:bodyPr wrap="square">
            <a:spAutoFit/>
          </a:bodyPr>
          <a:lstStyle/>
          <a:p>
            <a:pPr algn="r"/>
            <a:r>
              <a:rPr lang="it-IT" dirty="0">
                <a:solidFill>
                  <a:srgbClr val="213967"/>
                </a:solidFill>
              </a:rPr>
              <a:t>upper GI</a:t>
            </a:r>
            <a:endParaRPr lang="it-IT" dirty="0"/>
          </a:p>
        </p:txBody>
      </p:sp>
      <p:pic>
        <p:nvPicPr>
          <p:cNvPr id="23" name="Immagine 22" descr="Immagine che contiene testo, Carattere, Elementi grafici, logo&#10;&#10;Il contenuto generato dall'IA potrebbe non essere corretto.">
            <a:extLst>
              <a:ext uri="{FF2B5EF4-FFF2-40B4-BE49-F238E27FC236}">
                <a16:creationId xmlns:a16="http://schemas.microsoft.com/office/drawing/2014/main" id="{684FB191-7B6A-169E-E543-972168EB3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9850" y="5122729"/>
            <a:ext cx="1892300" cy="406400"/>
          </a:xfrm>
          <a:prstGeom prst="rect">
            <a:avLst/>
          </a:prstGeom>
        </p:spPr>
      </p:pic>
    </p:spTree>
    <p:extLst>
      <p:ext uri="{BB962C8B-B14F-4D97-AF65-F5344CB8AC3E}">
        <p14:creationId xmlns:p14="http://schemas.microsoft.com/office/powerpoint/2010/main" val="1121124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8088C-11A6-3E73-62E9-2E960DD6B2C0}"/>
            </a:ext>
          </a:extLst>
        </p:cNvPr>
        <p:cNvGrpSpPr/>
        <p:nvPr/>
      </p:nvGrpSpPr>
      <p:grpSpPr>
        <a:xfrm>
          <a:off x="0" y="0"/>
          <a:ext cx="0" cy="0"/>
          <a:chOff x="0" y="0"/>
          <a:chExt cx="0" cy="0"/>
        </a:xfrm>
      </p:grpSpPr>
      <p:pic>
        <p:nvPicPr>
          <p:cNvPr id="4" name="Immagine 3" descr="Immagine che contiene testo, schermata, Parallelo, Carattere&#10;&#10;Il contenuto generato dall'IA potrebbe non essere corretto.">
            <a:extLst>
              <a:ext uri="{FF2B5EF4-FFF2-40B4-BE49-F238E27FC236}">
                <a16:creationId xmlns:a16="http://schemas.microsoft.com/office/drawing/2014/main" id="{C137F168-4019-E3D3-B8D6-7C8566A72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887" y="460426"/>
            <a:ext cx="7772400" cy="5730498"/>
          </a:xfrm>
          <a:prstGeom prst="rect">
            <a:avLst/>
          </a:prstGeom>
        </p:spPr>
      </p:pic>
      <p:sp>
        <p:nvSpPr>
          <p:cNvPr id="3" name="Sottotitolo 3">
            <a:extLst>
              <a:ext uri="{FF2B5EF4-FFF2-40B4-BE49-F238E27FC236}">
                <a16:creationId xmlns:a16="http://schemas.microsoft.com/office/drawing/2014/main" id="{972837A7-60A0-7A9D-E539-32ACC838C429}"/>
              </a:ext>
            </a:extLst>
          </p:cNvPr>
          <p:cNvSpPr txBox="1">
            <a:spLocks/>
          </p:cNvSpPr>
          <p:nvPr/>
        </p:nvSpPr>
        <p:spPr>
          <a:xfrm>
            <a:off x="0" y="37841"/>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HED in </a:t>
            </a:r>
            <a:r>
              <a:rPr lang="it-IT" sz="2800" b="1" dirty="0" err="1">
                <a:solidFill>
                  <a:srgbClr val="78A6AC"/>
                </a:solidFill>
              </a:rPr>
              <a:t>elective</a:t>
            </a:r>
            <a:r>
              <a:rPr lang="it-IT" sz="2800" b="1" dirty="0">
                <a:solidFill>
                  <a:srgbClr val="78A6AC"/>
                </a:solidFill>
              </a:rPr>
              <a:t> HBP surgery</a:t>
            </a:r>
          </a:p>
          <a:p>
            <a:pPr marL="0" indent="0" algn="ctr">
              <a:buNone/>
            </a:pPr>
            <a:endParaRPr lang="it-IT" sz="2800" b="1" dirty="0">
              <a:solidFill>
                <a:srgbClr val="78A6AC"/>
              </a:solidFill>
            </a:endParaRPr>
          </a:p>
        </p:txBody>
      </p:sp>
      <p:pic>
        <p:nvPicPr>
          <p:cNvPr id="9" name="Immagine 8">
            <a:extLst>
              <a:ext uri="{FF2B5EF4-FFF2-40B4-BE49-F238E27FC236}">
                <a16:creationId xmlns:a16="http://schemas.microsoft.com/office/drawing/2014/main" id="{84380BD8-0E05-9318-74CD-B494E73DB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450" y="2261428"/>
            <a:ext cx="3721100" cy="431800"/>
          </a:xfrm>
          <a:prstGeom prst="rect">
            <a:avLst/>
          </a:prstGeom>
        </p:spPr>
      </p:pic>
      <p:sp>
        <p:nvSpPr>
          <p:cNvPr id="12" name="CasellaDiTesto 11">
            <a:extLst>
              <a:ext uri="{FF2B5EF4-FFF2-40B4-BE49-F238E27FC236}">
                <a16:creationId xmlns:a16="http://schemas.microsoft.com/office/drawing/2014/main" id="{89CC690E-E9E7-528A-0FCF-E03224E24101}"/>
              </a:ext>
            </a:extLst>
          </p:cNvPr>
          <p:cNvSpPr txBox="1"/>
          <p:nvPr/>
        </p:nvSpPr>
        <p:spPr>
          <a:xfrm>
            <a:off x="562708" y="1119863"/>
            <a:ext cx="2078892" cy="369332"/>
          </a:xfrm>
          <a:prstGeom prst="rect">
            <a:avLst/>
          </a:prstGeom>
          <a:noFill/>
        </p:spPr>
        <p:txBody>
          <a:bodyPr wrap="square">
            <a:spAutoFit/>
          </a:bodyPr>
          <a:lstStyle/>
          <a:p>
            <a:pPr algn="r"/>
            <a:r>
              <a:rPr lang="it-IT" dirty="0">
                <a:solidFill>
                  <a:srgbClr val="213967"/>
                </a:solidFill>
              </a:rPr>
              <a:t>MI </a:t>
            </a:r>
            <a:r>
              <a:rPr lang="it-IT" dirty="0" err="1">
                <a:solidFill>
                  <a:srgbClr val="213967"/>
                </a:solidFill>
              </a:rPr>
              <a:t>Cholecistectomy</a:t>
            </a:r>
            <a:endParaRPr lang="it-IT" dirty="0"/>
          </a:p>
        </p:txBody>
      </p:sp>
      <p:sp>
        <p:nvSpPr>
          <p:cNvPr id="14" name="CasellaDiTesto 13">
            <a:extLst>
              <a:ext uri="{FF2B5EF4-FFF2-40B4-BE49-F238E27FC236}">
                <a16:creationId xmlns:a16="http://schemas.microsoft.com/office/drawing/2014/main" id="{12E3223D-7345-4D1F-818A-47E075D5308B}"/>
              </a:ext>
            </a:extLst>
          </p:cNvPr>
          <p:cNvSpPr txBox="1"/>
          <p:nvPr/>
        </p:nvSpPr>
        <p:spPr>
          <a:xfrm>
            <a:off x="562708" y="2956343"/>
            <a:ext cx="2078892" cy="369332"/>
          </a:xfrm>
          <a:prstGeom prst="rect">
            <a:avLst/>
          </a:prstGeom>
          <a:noFill/>
        </p:spPr>
        <p:txBody>
          <a:bodyPr wrap="square">
            <a:spAutoFit/>
          </a:bodyPr>
          <a:lstStyle/>
          <a:p>
            <a:pPr algn="r"/>
            <a:r>
              <a:rPr lang="it-IT" dirty="0">
                <a:solidFill>
                  <a:srgbClr val="213967"/>
                </a:solidFill>
              </a:rPr>
              <a:t>MI HB </a:t>
            </a:r>
            <a:endParaRPr lang="it-IT" dirty="0"/>
          </a:p>
        </p:txBody>
      </p:sp>
      <p:sp>
        <p:nvSpPr>
          <p:cNvPr id="15" name="CasellaDiTesto 14">
            <a:extLst>
              <a:ext uri="{FF2B5EF4-FFF2-40B4-BE49-F238E27FC236}">
                <a16:creationId xmlns:a16="http://schemas.microsoft.com/office/drawing/2014/main" id="{C7BE1D65-EC4C-53D7-2F69-EACC7287BB03}"/>
              </a:ext>
            </a:extLst>
          </p:cNvPr>
          <p:cNvSpPr txBox="1"/>
          <p:nvPr/>
        </p:nvSpPr>
        <p:spPr>
          <a:xfrm>
            <a:off x="562708" y="3562920"/>
            <a:ext cx="2078892" cy="369332"/>
          </a:xfrm>
          <a:prstGeom prst="rect">
            <a:avLst/>
          </a:prstGeom>
          <a:noFill/>
        </p:spPr>
        <p:txBody>
          <a:bodyPr wrap="square">
            <a:spAutoFit/>
          </a:bodyPr>
          <a:lstStyle/>
          <a:p>
            <a:pPr algn="r"/>
            <a:r>
              <a:rPr lang="it-IT" dirty="0">
                <a:solidFill>
                  <a:srgbClr val="213967"/>
                </a:solidFill>
              </a:rPr>
              <a:t>Open HB</a:t>
            </a:r>
            <a:endParaRPr lang="it-IT" dirty="0"/>
          </a:p>
        </p:txBody>
      </p:sp>
      <p:sp>
        <p:nvSpPr>
          <p:cNvPr id="18" name="CasellaDiTesto 17">
            <a:extLst>
              <a:ext uri="{FF2B5EF4-FFF2-40B4-BE49-F238E27FC236}">
                <a16:creationId xmlns:a16="http://schemas.microsoft.com/office/drawing/2014/main" id="{04749012-9C72-BF5E-16B1-45829CDE507C}"/>
              </a:ext>
            </a:extLst>
          </p:cNvPr>
          <p:cNvSpPr txBox="1"/>
          <p:nvPr/>
        </p:nvSpPr>
        <p:spPr>
          <a:xfrm>
            <a:off x="486995" y="4911241"/>
            <a:ext cx="2078892" cy="369332"/>
          </a:xfrm>
          <a:prstGeom prst="rect">
            <a:avLst/>
          </a:prstGeom>
          <a:noFill/>
        </p:spPr>
        <p:txBody>
          <a:bodyPr wrap="square">
            <a:spAutoFit/>
          </a:bodyPr>
          <a:lstStyle/>
          <a:p>
            <a:pPr algn="r"/>
            <a:r>
              <a:rPr lang="it-IT" dirty="0">
                <a:solidFill>
                  <a:srgbClr val="213967"/>
                </a:solidFill>
              </a:rPr>
              <a:t>MI pancreas</a:t>
            </a:r>
            <a:endParaRPr lang="it-IT" dirty="0"/>
          </a:p>
        </p:txBody>
      </p:sp>
      <p:sp>
        <p:nvSpPr>
          <p:cNvPr id="19" name="CasellaDiTesto 18">
            <a:extLst>
              <a:ext uri="{FF2B5EF4-FFF2-40B4-BE49-F238E27FC236}">
                <a16:creationId xmlns:a16="http://schemas.microsoft.com/office/drawing/2014/main" id="{1048E0D4-AACA-58D1-F509-1A44562383FB}"/>
              </a:ext>
            </a:extLst>
          </p:cNvPr>
          <p:cNvSpPr txBox="1"/>
          <p:nvPr/>
        </p:nvSpPr>
        <p:spPr>
          <a:xfrm>
            <a:off x="365247" y="5608140"/>
            <a:ext cx="2078892" cy="369332"/>
          </a:xfrm>
          <a:prstGeom prst="rect">
            <a:avLst/>
          </a:prstGeom>
          <a:noFill/>
        </p:spPr>
        <p:txBody>
          <a:bodyPr wrap="square">
            <a:spAutoFit/>
          </a:bodyPr>
          <a:lstStyle/>
          <a:p>
            <a:pPr algn="r"/>
            <a:r>
              <a:rPr lang="it-IT" dirty="0">
                <a:solidFill>
                  <a:srgbClr val="213967"/>
                </a:solidFill>
              </a:rPr>
              <a:t>Open pancreas</a:t>
            </a:r>
            <a:endParaRPr lang="it-IT" dirty="0"/>
          </a:p>
        </p:txBody>
      </p:sp>
      <p:sp>
        <p:nvSpPr>
          <p:cNvPr id="5" name="CasellaDiTesto 4">
            <a:extLst>
              <a:ext uri="{FF2B5EF4-FFF2-40B4-BE49-F238E27FC236}">
                <a16:creationId xmlns:a16="http://schemas.microsoft.com/office/drawing/2014/main" id="{028DDEDE-9821-E55E-F5D7-FB5CC4211174}"/>
              </a:ext>
            </a:extLst>
          </p:cNvPr>
          <p:cNvSpPr txBox="1"/>
          <p:nvPr/>
        </p:nvSpPr>
        <p:spPr>
          <a:xfrm>
            <a:off x="365247" y="1629098"/>
            <a:ext cx="2276353" cy="369332"/>
          </a:xfrm>
          <a:prstGeom prst="rect">
            <a:avLst/>
          </a:prstGeom>
          <a:noFill/>
        </p:spPr>
        <p:txBody>
          <a:bodyPr wrap="square">
            <a:spAutoFit/>
          </a:bodyPr>
          <a:lstStyle/>
          <a:p>
            <a:pPr algn="r"/>
            <a:r>
              <a:rPr lang="it-IT" dirty="0">
                <a:solidFill>
                  <a:srgbClr val="213967"/>
                </a:solidFill>
              </a:rPr>
              <a:t>open </a:t>
            </a:r>
            <a:r>
              <a:rPr lang="it-IT" dirty="0" err="1">
                <a:solidFill>
                  <a:srgbClr val="213967"/>
                </a:solidFill>
              </a:rPr>
              <a:t>Cholecistectomy</a:t>
            </a:r>
            <a:endParaRPr lang="it-IT" dirty="0"/>
          </a:p>
        </p:txBody>
      </p:sp>
    </p:spTree>
    <p:extLst>
      <p:ext uri="{BB962C8B-B14F-4D97-AF65-F5344CB8AC3E}">
        <p14:creationId xmlns:p14="http://schemas.microsoft.com/office/powerpoint/2010/main" val="1800456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EE248-76F9-7B57-E4F6-A032873162F3}"/>
            </a:ext>
          </a:extLst>
        </p:cNvPr>
        <p:cNvGrpSpPr/>
        <p:nvPr/>
      </p:nvGrpSpPr>
      <p:grpSpPr>
        <a:xfrm>
          <a:off x="0" y="0"/>
          <a:ext cx="0" cy="0"/>
          <a:chOff x="0" y="0"/>
          <a:chExt cx="0" cy="0"/>
        </a:xfrm>
      </p:grpSpPr>
      <p:sp>
        <p:nvSpPr>
          <p:cNvPr id="3" name="Sottotitolo 3">
            <a:extLst>
              <a:ext uri="{FF2B5EF4-FFF2-40B4-BE49-F238E27FC236}">
                <a16:creationId xmlns:a16="http://schemas.microsoft.com/office/drawing/2014/main" id="{7144C4AF-B551-EE42-4D7A-B28CEC1E65A5}"/>
              </a:ext>
            </a:extLst>
          </p:cNvPr>
          <p:cNvSpPr txBox="1">
            <a:spLocks/>
          </p:cNvSpPr>
          <p:nvPr/>
        </p:nvSpPr>
        <p:spPr>
          <a:xfrm>
            <a:off x="0" y="37841"/>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Quale HED in </a:t>
            </a:r>
            <a:r>
              <a:rPr lang="it-IT" sz="2800" b="1" dirty="0" err="1">
                <a:solidFill>
                  <a:srgbClr val="78A6AC"/>
                </a:solidFill>
              </a:rPr>
              <a:t>elective</a:t>
            </a:r>
            <a:r>
              <a:rPr lang="it-IT" sz="2800" b="1" dirty="0">
                <a:solidFill>
                  <a:srgbClr val="78A6AC"/>
                </a:solidFill>
              </a:rPr>
              <a:t> HBP surgery?</a:t>
            </a:r>
          </a:p>
          <a:p>
            <a:pPr marL="0" indent="0" algn="ctr">
              <a:buNone/>
            </a:pPr>
            <a:endParaRPr lang="it-IT" sz="2800" b="1" dirty="0">
              <a:solidFill>
                <a:srgbClr val="78A6AC"/>
              </a:solidFill>
            </a:endParaRPr>
          </a:p>
        </p:txBody>
      </p:sp>
      <p:sp>
        <p:nvSpPr>
          <p:cNvPr id="12" name="CasellaDiTesto 11">
            <a:extLst>
              <a:ext uri="{FF2B5EF4-FFF2-40B4-BE49-F238E27FC236}">
                <a16:creationId xmlns:a16="http://schemas.microsoft.com/office/drawing/2014/main" id="{C3ADB6CB-3E8B-C755-BDFA-C562C08271E6}"/>
              </a:ext>
            </a:extLst>
          </p:cNvPr>
          <p:cNvSpPr txBox="1"/>
          <p:nvPr/>
        </p:nvSpPr>
        <p:spPr>
          <a:xfrm>
            <a:off x="763954" y="1298736"/>
            <a:ext cx="2078892" cy="369332"/>
          </a:xfrm>
          <a:prstGeom prst="rect">
            <a:avLst/>
          </a:prstGeom>
          <a:noFill/>
        </p:spPr>
        <p:txBody>
          <a:bodyPr wrap="square">
            <a:spAutoFit/>
          </a:bodyPr>
          <a:lstStyle/>
          <a:p>
            <a:pPr algn="r"/>
            <a:r>
              <a:rPr lang="it-IT" dirty="0" err="1">
                <a:solidFill>
                  <a:srgbClr val="213967"/>
                </a:solidFill>
              </a:rPr>
              <a:t>Cholecistectomy</a:t>
            </a:r>
            <a:endParaRPr lang="it-IT" dirty="0"/>
          </a:p>
        </p:txBody>
      </p:sp>
      <p:sp>
        <p:nvSpPr>
          <p:cNvPr id="14" name="CasellaDiTesto 13">
            <a:extLst>
              <a:ext uri="{FF2B5EF4-FFF2-40B4-BE49-F238E27FC236}">
                <a16:creationId xmlns:a16="http://schemas.microsoft.com/office/drawing/2014/main" id="{113B1215-5A84-6EAA-C741-A2D0B6942245}"/>
              </a:ext>
            </a:extLst>
          </p:cNvPr>
          <p:cNvSpPr txBox="1"/>
          <p:nvPr/>
        </p:nvSpPr>
        <p:spPr>
          <a:xfrm>
            <a:off x="763954" y="2830904"/>
            <a:ext cx="2078892" cy="369332"/>
          </a:xfrm>
          <a:prstGeom prst="rect">
            <a:avLst/>
          </a:prstGeom>
          <a:noFill/>
        </p:spPr>
        <p:txBody>
          <a:bodyPr wrap="square">
            <a:spAutoFit/>
          </a:bodyPr>
          <a:lstStyle/>
          <a:p>
            <a:pPr algn="r"/>
            <a:r>
              <a:rPr lang="it-IT" dirty="0">
                <a:solidFill>
                  <a:srgbClr val="213967"/>
                </a:solidFill>
              </a:rPr>
              <a:t>HB </a:t>
            </a:r>
            <a:r>
              <a:rPr lang="it-IT" dirty="0" err="1">
                <a:solidFill>
                  <a:srgbClr val="213967"/>
                </a:solidFill>
              </a:rPr>
              <a:t>Surgeryu</a:t>
            </a:r>
            <a:r>
              <a:rPr lang="it-IT" dirty="0">
                <a:solidFill>
                  <a:srgbClr val="213967"/>
                </a:solidFill>
              </a:rPr>
              <a:t> </a:t>
            </a:r>
            <a:endParaRPr lang="it-IT" dirty="0"/>
          </a:p>
        </p:txBody>
      </p:sp>
      <p:sp>
        <p:nvSpPr>
          <p:cNvPr id="18" name="CasellaDiTesto 17">
            <a:extLst>
              <a:ext uri="{FF2B5EF4-FFF2-40B4-BE49-F238E27FC236}">
                <a16:creationId xmlns:a16="http://schemas.microsoft.com/office/drawing/2014/main" id="{74C10F3E-A36C-A394-E87E-C32119578468}"/>
              </a:ext>
            </a:extLst>
          </p:cNvPr>
          <p:cNvSpPr txBox="1"/>
          <p:nvPr/>
        </p:nvSpPr>
        <p:spPr>
          <a:xfrm>
            <a:off x="686287" y="4363072"/>
            <a:ext cx="2078892" cy="369332"/>
          </a:xfrm>
          <a:prstGeom prst="rect">
            <a:avLst/>
          </a:prstGeom>
          <a:noFill/>
        </p:spPr>
        <p:txBody>
          <a:bodyPr wrap="square">
            <a:spAutoFit/>
          </a:bodyPr>
          <a:lstStyle/>
          <a:p>
            <a:pPr algn="r"/>
            <a:r>
              <a:rPr lang="it-IT" dirty="0">
                <a:solidFill>
                  <a:srgbClr val="213967"/>
                </a:solidFill>
              </a:rPr>
              <a:t>Pancreas Surgery</a:t>
            </a:r>
            <a:endParaRPr lang="it-IT" dirty="0"/>
          </a:p>
        </p:txBody>
      </p:sp>
      <p:pic>
        <p:nvPicPr>
          <p:cNvPr id="23" name="Immagine 22" descr="Immagine che contiene testo, Carattere, Elementi grafici, logo&#10;&#10;Il contenuto generato dall'IA potrebbe non essere corretto.">
            <a:extLst>
              <a:ext uri="{FF2B5EF4-FFF2-40B4-BE49-F238E27FC236}">
                <a16:creationId xmlns:a16="http://schemas.microsoft.com/office/drawing/2014/main" id="{91CDDFE1-2784-967D-AB69-3B57462CA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142" y="5379871"/>
            <a:ext cx="1892300" cy="406400"/>
          </a:xfrm>
          <a:prstGeom prst="rect">
            <a:avLst/>
          </a:prstGeom>
        </p:spPr>
      </p:pic>
      <p:pic>
        <p:nvPicPr>
          <p:cNvPr id="6" name="Immagine 5" descr="Immagine che contiene schermata, testo, Rettangolo, design&#10;&#10;Il contenuto generato dall'IA potrebbe non essere corretto.">
            <a:extLst>
              <a:ext uri="{FF2B5EF4-FFF2-40B4-BE49-F238E27FC236}">
                <a16:creationId xmlns:a16="http://schemas.microsoft.com/office/drawing/2014/main" id="{DE2900D1-34E7-F97A-B433-AA5C3BCB2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092" y="1119863"/>
            <a:ext cx="7772400" cy="3791414"/>
          </a:xfrm>
          <a:prstGeom prst="rect">
            <a:avLst/>
          </a:prstGeom>
        </p:spPr>
      </p:pic>
    </p:spTree>
    <p:extLst>
      <p:ext uri="{BB962C8B-B14F-4D97-AF65-F5344CB8AC3E}">
        <p14:creationId xmlns:p14="http://schemas.microsoft.com/office/powerpoint/2010/main" val="156838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8A89F-8198-863B-EA43-2EF2361F16D5}"/>
            </a:ext>
          </a:extLst>
        </p:cNvPr>
        <p:cNvGrpSpPr/>
        <p:nvPr/>
      </p:nvGrpSpPr>
      <p:grpSpPr>
        <a:xfrm>
          <a:off x="0" y="0"/>
          <a:ext cx="0" cy="0"/>
          <a:chOff x="0" y="0"/>
          <a:chExt cx="0" cy="0"/>
        </a:xfrm>
      </p:grpSpPr>
      <p:pic>
        <p:nvPicPr>
          <p:cNvPr id="6" name="Immagine 5" descr="Immagine che contiene testo, schermata, Carattere, numero&#10;&#10;Il contenuto generato dall'IA potrebbe non essere corretto.">
            <a:extLst>
              <a:ext uri="{FF2B5EF4-FFF2-40B4-BE49-F238E27FC236}">
                <a16:creationId xmlns:a16="http://schemas.microsoft.com/office/drawing/2014/main" id="{7337A370-8F22-B2C2-E4B0-B2C92945DA7A}"/>
              </a:ext>
            </a:extLst>
          </p:cNvPr>
          <p:cNvPicPr>
            <a:picLocks noChangeAspect="1"/>
          </p:cNvPicPr>
          <p:nvPr/>
        </p:nvPicPr>
        <p:blipFill>
          <a:blip r:embed="rId2">
            <a:extLst>
              <a:ext uri="{28A0092B-C50C-407E-A947-70E740481C1C}">
                <a14:useLocalDpi xmlns:a14="http://schemas.microsoft.com/office/drawing/2010/main" val="0"/>
              </a:ext>
            </a:extLst>
          </a:blip>
          <a:srcRect b="1301"/>
          <a:stretch>
            <a:fillRect/>
          </a:stretch>
        </p:blipFill>
        <p:spPr>
          <a:xfrm>
            <a:off x="2870200" y="456595"/>
            <a:ext cx="6451600" cy="4249306"/>
          </a:xfrm>
          <a:prstGeom prst="rect">
            <a:avLst/>
          </a:prstGeom>
        </p:spPr>
      </p:pic>
      <p:sp>
        <p:nvSpPr>
          <p:cNvPr id="3" name="Sottotitolo 3">
            <a:extLst>
              <a:ext uri="{FF2B5EF4-FFF2-40B4-BE49-F238E27FC236}">
                <a16:creationId xmlns:a16="http://schemas.microsoft.com/office/drawing/2014/main" id="{E1C16F6F-F68C-6D72-DC89-F5D5EFC1AB67}"/>
              </a:ext>
            </a:extLst>
          </p:cNvPr>
          <p:cNvSpPr txBox="1">
            <a:spLocks/>
          </p:cNvSpPr>
          <p:nvPr/>
        </p:nvSpPr>
        <p:spPr>
          <a:xfrm>
            <a:off x="0" y="37841"/>
            <a:ext cx="12192000" cy="633344"/>
          </a:xfrm>
          <a:prstGeom prst="rect">
            <a:avLst/>
          </a:prstGeom>
        </p:spPr>
        <p:txBody>
          <a:bodyPr>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800" b="1" dirty="0">
                <a:solidFill>
                  <a:srgbClr val="78A6AC"/>
                </a:solidFill>
              </a:rPr>
              <a:t>HED in </a:t>
            </a:r>
            <a:r>
              <a:rPr lang="it-IT" sz="2800" b="1" dirty="0" err="1">
                <a:solidFill>
                  <a:srgbClr val="78A6AC"/>
                </a:solidFill>
              </a:rPr>
              <a:t>emergency</a:t>
            </a:r>
            <a:r>
              <a:rPr lang="it-IT" sz="2800" b="1" dirty="0">
                <a:solidFill>
                  <a:srgbClr val="78A6AC"/>
                </a:solidFill>
              </a:rPr>
              <a:t> surgery</a:t>
            </a:r>
          </a:p>
          <a:p>
            <a:pPr marL="0" indent="0" algn="ctr">
              <a:buNone/>
            </a:pPr>
            <a:endParaRPr lang="it-IT" sz="2800" b="1" dirty="0">
              <a:solidFill>
                <a:srgbClr val="78A6AC"/>
              </a:solidFill>
            </a:endParaRPr>
          </a:p>
        </p:txBody>
      </p:sp>
      <p:pic>
        <p:nvPicPr>
          <p:cNvPr id="9" name="Immagine 8">
            <a:extLst>
              <a:ext uri="{FF2B5EF4-FFF2-40B4-BE49-F238E27FC236}">
                <a16:creationId xmlns:a16="http://schemas.microsoft.com/office/drawing/2014/main" id="{A1E0A79E-5DD1-5B67-323C-766CA84F1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449" y="1531334"/>
            <a:ext cx="3721100" cy="431800"/>
          </a:xfrm>
          <a:prstGeom prst="rect">
            <a:avLst/>
          </a:prstGeom>
        </p:spPr>
      </p:pic>
      <p:sp>
        <p:nvSpPr>
          <p:cNvPr id="12" name="CasellaDiTesto 11">
            <a:extLst>
              <a:ext uri="{FF2B5EF4-FFF2-40B4-BE49-F238E27FC236}">
                <a16:creationId xmlns:a16="http://schemas.microsoft.com/office/drawing/2014/main" id="{0F65466A-2CCA-04B4-4EFE-C571E5E62EC0}"/>
              </a:ext>
            </a:extLst>
          </p:cNvPr>
          <p:cNvSpPr txBox="1"/>
          <p:nvPr/>
        </p:nvSpPr>
        <p:spPr>
          <a:xfrm>
            <a:off x="691661" y="557159"/>
            <a:ext cx="2078892" cy="369332"/>
          </a:xfrm>
          <a:prstGeom prst="rect">
            <a:avLst/>
          </a:prstGeom>
          <a:noFill/>
        </p:spPr>
        <p:txBody>
          <a:bodyPr wrap="square">
            <a:spAutoFit/>
          </a:bodyPr>
          <a:lstStyle/>
          <a:p>
            <a:pPr algn="r"/>
            <a:r>
              <a:rPr lang="it-IT" dirty="0">
                <a:solidFill>
                  <a:srgbClr val="213967"/>
                </a:solidFill>
              </a:rPr>
              <a:t>MI </a:t>
            </a:r>
            <a:r>
              <a:rPr lang="it-IT" dirty="0" err="1">
                <a:solidFill>
                  <a:srgbClr val="213967"/>
                </a:solidFill>
              </a:rPr>
              <a:t>Adhesiolysis</a:t>
            </a:r>
            <a:endParaRPr lang="it-IT" dirty="0"/>
          </a:p>
        </p:txBody>
      </p:sp>
      <p:sp>
        <p:nvSpPr>
          <p:cNvPr id="5" name="CasellaDiTesto 4">
            <a:extLst>
              <a:ext uri="{FF2B5EF4-FFF2-40B4-BE49-F238E27FC236}">
                <a16:creationId xmlns:a16="http://schemas.microsoft.com/office/drawing/2014/main" id="{5C9CF006-0033-55E5-A99C-054FEA2981F3}"/>
              </a:ext>
            </a:extLst>
          </p:cNvPr>
          <p:cNvSpPr txBox="1"/>
          <p:nvPr/>
        </p:nvSpPr>
        <p:spPr>
          <a:xfrm>
            <a:off x="494200" y="1066394"/>
            <a:ext cx="2276353" cy="369332"/>
          </a:xfrm>
          <a:prstGeom prst="rect">
            <a:avLst/>
          </a:prstGeom>
          <a:noFill/>
        </p:spPr>
        <p:txBody>
          <a:bodyPr wrap="square">
            <a:spAutoFit/>
          </a:bodyPr>
          <a:lstStyle/>
          <a:p>
            <a:pPr algn="r"/>
            <a:r>
              <a:rPr lang="it-IT" dirty="0">
                <a:solidFill>
                  <a:srgbClr val="213967"/>
                </a:solidFill>
              </a:rPr>
              <a:t>open </a:t>
            </a:r>
            <a:r>
              <a:rPr lang="it-IT" dirty="0" err="1">
                <a:solidFill>
                  <a:srgbClr val="213967"/>
                </a:solidFill>
              </a:rPr>
              <a:t>Adhesiolysis</a:t>
            </a:r>
            <a:endParaRPr lang="it-IT" dirty="0"/>
          </a:p>
        </p:txBody>
      </p:sp>
      <p:sp>
        <p:nvSpPr>
          <p:cNvPr id="7" name="CasellaDiTesto 6">
            <a:extLst>
              <a:ext uri="{FF2B5EF4-FFF2-40B4-BE49-F238E27FC236}">
                <a16:creationId xmlns:a16="http://schemas.microsoft.com/office/drawing/2014/main" id="{94BA870D-0204-7722-5012-0E4FAB0DA51E}"/>
              </a:ext>
            </a:extLst>
          </p:cNvPr>
          <p:cNvSpPr txBox="1"/>
          <p:nvPr/>
        </p:nvSpPr>
        <p:spPr>
          <a:xfrm>
            <a:off x="691661" y="2088882"/>
            <a:ext cx="2078892" cy="369332"/>
          </a:xfrm>
          <a:prstGeom prst="rect">
            <a:avLst/>
          </a:prstGeom>
          <a:noFill/>
        </p:spPr>
        <p:txBody>
          <a:bodyPr wrap="square">
            <a:spAutoFit/>
          </a:bodyPr>
          <a:lstStyle/>
          <a:p>
            <a:pPr algn="r"/>
            <a:r>
              <a:rPr lang="it-IT" dirty="0">
                <a:solidFill>
                  <a:srgbClr val="213967"/>
                </a:solidFill>
              </a:rPr>
              <a:t>MI </a:t>
            </a:r>
            <a:r>
              <a:rPr lang="it-IT" dirty="0" err="1">
                <a:solidFill>
                  <a:srgbClr val="213967"/>
                </a:solidFill>
              </a:rPr>
              <a:t>Cholecistectomy</a:t>
            </a:r>
            <a:endParaRPr lang="it-IT" dirty="0"/>
          </a:p>
        </p:txBody>
      </p:sp>
      <p:sp>
        <p:nvSpPr>
          <p:cNvPr id="8" name="CasellaDiTesto 7">
            <a:extLst>
              <a:ext uri="{FF2B5EF4-FFF2-40B4-BE49-F238E27FC236}">
                <a16:creationId xmlns:a16="http://schemas.microsoft.com/office/drawing/2014/main" id="{99EF1E7A-6443-E08F-0CA9-440B372E4D11}"/>
              </a:ext>
            </a:extLst>
          </p:cNvPr>
          <p:cNvSpPr txBox="1"/>
          <p:nvPr/>
        </p:nvSpPr>
        <p:spPr>
          <a:xfrm>
            <a:off x="494200" y="2598117"/>
            <a:ext cx="2276353" cy="369332"/>
          </a:xfrm>
          <a:prstGeom prst="rect">
            <a:avLst/>
          </a:prstGeom>
          <a:noFill/>
        </p:spPr>
        <p:txBody>
          <a:bodyPr wrap="square">
            <a:spAutoFit/>
          </a:bodyPr>
          <a:lstStyle/>
          <a:p>
            <a:pPr algn="r"/>
            <a:r>
              <a:rPr lang="it-IT" dirty="0">
                <a:solidFill>
                  <a:srgbClr val="213967"/>
                </a:solidFill>
              </a:rPr>
              <a:t>open </a:t>
            </a:r>
            <a:r>
              <a:rPr lang="it-IT" dirty="0" err="1">
                <a:solidFill>
                  <a:srgbClr val="213967"/>
                </a:solidFill>
              </a:rPr>
              <a:t>Cholecistectomy</a:t>
            </a:r>
            <a:endParaRPr lang="it-IT" dirty="0"/>
          </a:p>
        </p:txBody>
      </p:sp>
      <p:sp>
        <p:nvSpPr>
          <p:cNvPr id="10" name="CasellaDiTesto 9">
            <a:extLst>
              <a:ext uri="{FF2B5EF4-FFF2-40B4-BE49-F238E27FC236}">
                <a16:creationId xmlns:a16="http://schemas.microsoft.com/office/drawing/2014/main" id="{0DD94A33-3CD8-B202-058D-E28E5CDE917B}"/>
              </a:ext>
            </a:extLst>
          </p:cNvPr>
          <p:cNvSpPr txBox="1"/>
          <p:nvPr/>
        </p:nvSpPr>
        <p:spPr>
          <a:xfrm>
            <a:off x="791308" y="3528340"/>
            <a:ext cx="2078892" cy="369332"/>
          </a:xfrm>
          <a:prstGeom prst="rect">
            <a:avLst/>
          </a:prstGeom>
          <a:noFill/>
        </p:spPr>
        <p:txBody>
          <a:bodyPr wrap="square">
            <a:spAutoFit/>
          </a:bodyPr>
          <a:lstStyle/>
          <a:p>
            <a:pPr algn="r"/>
            <a:r>
              <a:rPr lang="it-IT" dirty="0">
                <a:solidFill>
                  <a:srgbClr val="213967"/>
                </a:solidFill>
              </a:rPr>
              <a:t>MI </a:t>
            </a:r>
            <a:r>
              <a:rPr lang="it-IT" dirty="0" err="1">
                <a:solidFill>
                  <a:srgbClr val="213967"/>
                </a:solidFill>
              </a:rPr>
              <a:t>Appendectomy</a:t>
            </a:r>
            <a:endParaRPr lang="it-IT" dirty="0"/>
          </a:p>
        </p:txBody>
      </p:sp>
      <p:sp>
        <p:nvSpPr>
          <p:cNvPr id="11" name="CasellaDiTesto 10">
            <a:extLst>
              <a:ext uri="{FF2B5EF4-FFF2-40B4-BE49-F238E27FC236}">
                <a16:creationId xmlns:a16="http://schemas.microsoft.com/office/drawing/2014/main" id="{372537AB-FE6F-8480-79BD-04490AEA4BE3}"/>
              </a:ext>
            </a:extLst>
          </p:cNvPr>
          <p:cNvSpPr txBox="1"/>
          <p:nvPr/>
        </p:nvSpPr>
        <p:spPr>
          <a:xfrm>
            <a:off x="593847" y="4037575"/>
            <a:ext cx="2276353" cy="369332"/>
          </a:xfrm>
          <a:prstGeom prst="rect">
            <a:avLst/>
          </a:prstGeom>
          <a:noFill/>
        </p:spPr>
        <p:txBody>
          <a:bodyPr wrap="square">
            <a:spAutoFit/>
          </a:bodyPr>
          <a:lstStyle/>
          <a:p>
            <a:pPr algn="r"/>
            <a:r>
              <a:rPr lang="it-IT" dirty="0">
                <a:solidFill>
                  <a:srgbClr val="213967"/>
                </a:solidFill>
              </a:rPr>
              <a:t>open </a:t>
            </a:r>
            <a:r>
              <a:rPr lang="it-IT" dirty="0" err="1">
                <a:solidFill>
                  <a:srgbClr val="213967"/>
                </a:solidFill>
              </a:rPr>
              <a:t>Appendectomy</a:t>
            </a:r>
            <a:endParaRPr lang="it-IT" dirty="0"/>
          </a:p>
        </p:txBody>
      </p:sp>
      <p:pic>
        <p:nvPicPr>
          <p:cNvPr id="16" name="Immagine 15" descr="Immagine che contiene testo, schermata, Carattere, design&#10;&#10;Il contenuto generato dall'IA potrebbe non essere corretto.">
            <a:extLst>
              <a:ext uri="{FF2B5EF4-FFF2-40B4-BE49-F238E27FC236}">
                <a16:creationId xmlns:a16="http://schemas.microsoft.com/office/drawing/2014/main" id="{038FFB08-71A2-474C-BBFB-9E20E94EA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160" y="4705901"/>
            <a:ext cx="5347677" cy="2226423"/>
          </a:xfrm>
          <a:prstGeom prst="rect">
            <a:avLst/>
          </a:prstGeom>
        </p:spPr>
      </p:pic>
      <p:sp>
        <p:nvSpPr>
          <p:cNvPr id="17" name="CasellaDiTesto 16">
            <a:extLst>
              <a:ext uri="{FF2B5EF4-FFF2-40B4-BE49-F238E27FC236}">
                <a16:creationId xmlns:a16="http://schemas.microsoft.com/office/drawing/2014/main" id="{7BBC0767-1A19-CB3C-A38D-B82E4ABAEC4E}"/>
              </a:ext>
            </a:extLst>
          </p:cNvPr>
          <p:cNvSpPr txBox="1"/>
          <p:nvPr/>
        </p:nvSpPr>
        <p:spPr>
          <a:xfrm>
            <a:off x="1172308" y="4731778"/>
            <a:ext cx="2078892" cy="369332"/>
          </a:xfrm>
          <a:prstGeom prst="rect">
            <a:avLst/>
          </a:prstGeom>
          <a:noFill/>
        </p:spPr>
        <p:txBody>
          <a:bodyPr wrap="square">
            <a:spAutoFit/>
          </a:bodyPr>
          <a:lstStyle/>
          <a:p>
            <a:pPr algn="r"/>
            <a:r>
              <a:rPr lang="it-IT" dirty="0" err="1">
                <a:solidFill>
                  <a:srgbClr val="213967"/>
                </a:solidFill>
              </a:rPr>
              <a:t>Adhesiolysis</a:t>
            </a:r>
            <a:endParaRPr lang="it-IT" dirty="0"/>
          </a:p>
        </p:txBody>
      </p:sp>
      <p:sp>
        <p:nvSpPr>
          <p:cNvPr id="20" name="CasellaDiTesto 19">
            <a:extLst>
              <a:ext uri="{FF2B5EF4-FFF2-40B4-BE49-F238E27FC236}">
                <a16:creationId xmlns:a16="http://schemas.microsoft.com/office/drawing/2014/main" id="{7F9A2FD9-9049-AD66-B4D9-9932AB56E13E}"/>
              </a:ext>
            </a:extLst>
          </p:cNvPr>
          <p:cNvSpPr txBox="1"/>
          <p:nvPr/>
        </p:nvSpPr>
        <p:spPr>
          <a:xfrm>
            <a:off x="1172308" y="5620954"/>
            <a:ext cx="2078892" cy="369332"/>
          </a:xfrm>
          <a:prstGeom prst="rect">
            <a:avLst/>
          </a:prstGeom>
          <a:noFill/>
        </p:spPr>
        <p:txBody>
          <a:bodyPr wrap="square">
            <a:spAutoFit/>
          </a:bodyPr>
          <a:lstStyle/>
          <a:p>
            <a:pPr algn="r"/>
            <a:r>
              <a:rPr lang="it-IT" dirty="0" err="1">
                <a:solidFill>
                  <a:srgbClr val="213967"/>
                </a:solidFill>
              </a:rPr>
              <a:t>Cholecistectomy</a:t>
            </a:r>
            <a:endParaRPr lang="it-IT" dirty="0"/>
          </a:p>
        </p:txBody>
      </p:sp>
      <p:sp>
        <p:nvSpPr>
          <p:cNvPr id="21" name="CasellaDiTesto 20">
            <a:extLst>
              <a:ext uri="{FF2B5EF4-FFF2-40B4-BE49-F238E27FC236}">
                <a16:creationId xmlns:a16="http://schemas.microsoft.com/office/drawing/2014/main" id="{B306018D-C737-0B7F-CC0A-5381377FE4C1}"/>
              </a:ext>
            </a:extLst>
          </p:cNvPr>
          <p:cNvSpPr txBox="1"/>
          <p:nvPr/>
        </p:nvSpPr>
        <p:spPr>
          <a:xfrm>
            <a:off x="1343268" y="6429183"/>
            <a:ext cx="2078892" cy="369332"/>
          </a:xfrm>
          <a:prstGeom prst="rect">
            <a:avLst/>
          </a:prstGeom>
          <a:noFill/>
        </p:spPr>
        <p:txBody>
          <a:bodyPr wrap="square">
            <a:spAutoFit/>
          </a:bodyPr>
          <a:lstStyle/>
          <a:p>
            <a:pPr algn="r"/>
            <a:r>
              <a:rPr lang="it-IT" dirty="0">
                <a:solidFill>
                  <a:srgbClr val="213967"/>
                </a:solidFill>
              </a:rPr>
              <a:t>MI </a:t>
            </a:r>
            <a:r>
              <a:rPr lang="it-IT" dirty="0" err="1">
                <a:solidFill>
                  <a:srgbClr val="213967"/>
                </a:solidFill>
              </a:rPr>
              <a:t>Appendectomy</a:t>
            </a:r>
            <a:endParaRPr lang="it-IT" dirty="0"/>
          </a:p>
        </p:txBody>
      </p:sp>
      <p:pic>
        <p:nvPicPr>
          <p:cNvPr id="22" name="Immagine 21" descr="Immagine che contiene testo, Carattere, Elementi grafici, logo&#10;&#10;Il contenuto generato dall'IA potrebbe non essere corretto.">
            <a:extLst>
              <a:ext uri="{FF2B5EF4-FFF2-40B4-BE49-F238E27FC236}">
                <a16:creationId xmlns:a16="http://schemas.microsoft.com/office/drawing/2014/main" id="{84D632FA-EB6B-AE60-86DB-5D677FE197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9850" y="5192179"/>
            <a:ext cx="1892300" cy="406400"/>
          </a:xfrm>
          <a:prstGeom prst="rect">
            <a:avLst/>
          </a:prstGeom>
        </p:spPr>
      </p:pic>
    </p:spTree>
    <p:extLst>
      <p:ext uri="{BB962C8B-B14F-4D97-AF65-F5344CB8AC3E}">
        <p14:creationId xmlns:p14="http://schemas.microsoft.com/office/powerpoint/2010/main" val="247266928"/>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17817</TotalTime>
  <Words>2451</Words>
  <Application>Microsoft Macintosh PowerPoint</Application>
  <PresentationFormat>Widescreen</PresentationFormat>
  <Paragraphs>241</Paragraphs>
  <Slides>29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29</vt:i4>
      </vt:variant>
    </vt:vector>
  </HeadingPairs>
  <TitlesOfParts>
    <vt:vector size="35" baseType="lpstr">
      <vt:lpstr>Arial</vt:lpstr>
      <vt:lpstr>Calibri</vt:lpstr>
      <vt:lpstr>Courier New</vt:lpstr>
      <vt:lpstr>Helvetica</vt:lpstr>
      <vt:lpstr>Wingdings</vt:lpstr>
      <vt:lpstr>RetrospectVTI</vt:lpstr>
      <vt:lpstr>Strumenti ad energia e suturatrici per il chirurgo d’urgenza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Matteo Runfola</cp:lastModifiedBy>
  <cp:revision>26</cp:revision>
  <dcterms:created xsi:type="dcterms:W3CDTF">2022-02-27T17:36:31Z</dcterms:created>
  <dcterms:modified xsi:type="dcterms:W3CDTF">2025-10-16T00:34:34Z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